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927" r:id="rId1"/>
  </p:sldMasterIdLst>
  <p:notesMasterIdLst>
    <p:notesMasterId r:id="rId50"/>
  </p:notesMasterIdLst>
  <p:sldIdLst>
    <p:sldId id="256" r:id="rId2"/>
    <p:sldId id="259" r:id="rId3"/>
    <p:sldId id="280" r:id="rId4"/>
    <p:sldId id="261" r:id="rId5"/>
    <p:sldId id="303" r:id="rId6"/>
    <p:sldId id="257" r:id="rId7"/>
    <p:sldId id="279" r:id="rId8"/>
    <p:sldId id="266" r:id="rId9"/>
    <p:sldId id="271" r:id="rId10"/>
    <p:sldId id="267" r:id="rId11"/>
    <p:sldId id="264" r:id="rId12"/>
    <p:sldId id="273" r:id="rId13"/>
    <p:sldId id="325" r:id="rId14"/>
    <p:sldId id="288" r:id="rId15"/>
    <p:sldId id="272" r:id="rId16"/>
    <p:sldId id="305" r:id="rId17"/>
    <p:sldId id="321" r:id="rId18"/>
    <p:sldId id="289" r:id="rId19"/>
    <p:sldId id="263" r:id="rId20"/>
    <p:sldId id="306" r:id="rId21"/>
    <p:sldId id="293" r:id="rId22"/>
    <p:sldId id="322" r:id="rId23"/>
    <p:sldId id="317" r:id="rId24"/>
    <p:sldId id="307" r:id="rId25"/>
    <p:sldId id="324" r:id="rId26"/>
    <p:sldId id="282" r:id="rId27"/>
    <p:sldId id="295" r:id="rId28"/>
    <p:sldId id="309" r:id="rId29"/>
    <p:sldId id="308" r:id="rId30"/>
    <p:sldId id="312" r:id="rId31"/>
    <p:sldId id="297" r:id="rId32"/>
    <p:sldId id="302" r:id="rId33"/>
    <p:sldId id="313" r:id="rId34"/>
    <p:sldId id="314" r:id="rId35"/>
    <p:sldId id="318" r:id="rId36"/>
    <p:sldId id="319" r:id="rId37"/>
    <p:sldId id="316" r:id="rId38"/>
    <p:sldId id="260" r:id="rId39"/>
    <p:sldId id="265" r:id="rId40"/>
    <p:sldId id="270" r:id="rId41"/>
    <p:sldId id="277" r:id="rId42"/>
    <p:sldId id="278" r:id="rId43"/>
    <p:sldId id="292" r:id="rId44"/>
    <p:sldId id="323" r:id="rId45"/>
    <p:sldId id="310" r:id="rId46"/>
    <p:sldId id="311" r:id="rId47"/>
    <p:sldId id="281" r:id="rId48"/>
    <p:sldId id="315" r:id="rId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D3F1468-437D-EF4C-B263-8F95314299B4}">
          <p14:sldIdLst>
            <p14:sldId id="256"/>
            <p14:sldId id="259"/>
            <p14:sldId id="280"/>
            <p14:sldId id="261"/>
            <p14:sldId id="303"/>
            <p14:sldId id="257"/>
            <p14:sldId id="279"/>
            <p14:sldId id="266"/>
            <p14:sldId id="271"/>
            <p14:sldId id="267"/>
            <p14:sldId id="264"/>
            <p14:sldId id="273"/>
            <p14:sldId id="325"/>
            <p14:sldId id="288"/>
            <p14:sldId id="272"/>
            <p14:sldId id="305"/>
            <p14:sldId id="321"/>
            <p14:sldId id="289"/>
            <p14:sldId id="263"/>
            <p14:sldId id="306"/>
            <p14:sldId id="293"/>
            <p14:sldId id="322"/>
            <p14:sldId id="317"/>
            <p14:sldId id="307"/>
            <p14:sldId id="324"/>
            <p14:sldId id="282"/>
            <p14:sldId id="295"/>
            <p14:sldId id="309"/>
            <p14:sldId id="308"/>
            <p14:sldId id="312"/>
            <p14:sldId id="297"/>
            <p14:sldId id="302"/>
            <p14:sldId id="313"/>
            <p14:sldId id="314"/>
            <p14:sldId id="318"/>
            <p14:sldId id="319"/>
            <p14:sldId id="316"/>
            <p14:sldId id="260"/>
            <p14:sldId id="265"/>
            <p14:sldId id="270"/>
            <p14:sldId id="277"/>
            <p14:sldId id="278"/>
            <p14:sldId id="292"/>
            <p14:sldId id="323"/>
            <p14:sldId id="310"/>
            <p14:sldId id="311"/>
            <p14:sldId id="281"/>
            <p14:sldId id="31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A0CC"/>
    <a:srgbClr val="82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902"/>
    <p:restoredTop sz="86439"/>
  </p:normalViewPr>
  <p:slideViewPr>
    <p:cSldViewPr snapToGrid="0" snapToObjects="1">
      <p:cViewPr varScale="1">
        <p:scale>
          <a:sx n="92" d="100"/>
          <a:sy n="92" d="100"/>
        </p:scale>
        <p:origin x="408" y="192"/>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tiff>
</file>

<file path=ppt/media/image11.tiff>
</file>

<file path=ppt/media/image12.tiff>
</file>

<file path=ppt/media/image13.tiff>
</file>

<file path=ppt/media/image15.tiff>
</file>

<file path=ppt/media/image17.tiff>
</file>

<file path=ppt/media/image18.tiff>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4E1A3-64A2-4940-B18E-CBEB3056FCAC}" type="datetimeFigureOut">
              <a:rPr lang="es-ES_tradnl" smtClean="0"/>
              <a:t>8/5/19</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3C8E53-CDC8-994F-A5E4-757BA0BA9BB5}" type="slidenum">
              <a:rPr lang="es-ES_tradnl" smtClean="0"/>
              <a:t>‹#›</a:t>
            </a:fld>
            <a:endParaRPr lang="es-ES_tradnl"/>
          </a:p>
        </p:txBody>
      </p:sp>
    </p:spTree>
    <p:extLst>
      <p:ext uri="{BB962C8B-B14F-4D97-AF65-F5344CB8AC3E}">
        <p14:creationId xmlns:p14="http://schemas.microsoft.com/office/powerpoint/2010/main" val="2015159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4"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1" y="1"/>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6"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6" y="3602038"/>
            <a:ext cx="8791575" cy="1655762"/>
          </a:xfrm>
        </p:spPr>
        <p:txBody>
          <a:bodyPr>
            <a:normAutofit/>
          </a:bodyPr>
          <a:lstStyle>
            <a:lvl1pPr marL="0" indent="0" algn="l">
              <a:buNone/>
              <a:defRPr sz="2000" cap="all" baseline="0">
                <a:solidFill>
                  <a:schemeClr val="tx2"/>
                </a:solidFill>
              </a:defRPr>
            </a:lvl1pPr>
            <a:lvl2pPr marL="457206" indent="0" algn="ctr">
              <a:buNone/>
              <a:defRPr sz="2000"/>
            </a:lvl2pPr>
            <a:lvl3pPr marL="914411" indent="0" algn="ctr">
              <a:buNone/>
              <a:defRPr sz="1800"/>
            </a:lvl3pPr>
            <a:lvl4pPr marL="1371617" indent="0" algn="ctr">
              <a:buNone/>
              <a:defRPr sz="1600"/>
            </a:lvl4pPr>
            <a:lvl5pPr marL="1828823" indent="0" algn="ctr">
              <a:buNone/>
              <a:defRPr sz="1600"/>
            </a:lvl5pPr>
            <a:lvl6pPr marL="2286029" indent="0" algn="ctr">
              <a:buNone/>
              <a:defRPr sz="1600"/>
            </a:lvl6pPr>
            <a:lvl7pPr marL="2743234" indent="0" algn="ctr">
              <a:buNone/>
              <a:defRPr sz="1600"/>
            </a:lvl7pPr>
            <a:lvl8pPr marL="3200440" indent="0" algn="ctr">
              <a:buNone/>
              <a:defRPr sz="1600"/>
            </a:lvl8pPr>
            <a:lvl9pPr marL="3657646"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2"/>
            <a:ext cx="2743200" cy="365125"/>
          </a:xfrm>
        </p:spPr>
        <p:txBody>
          <a:bodyPr/>
          <a:lstStyle/>
          <a:p>
            <a:fld id="{B965FE65-8260-BA4E-B45B-BDC7AF4CFED1}" type="datetime1">
              <a:rPr lang="en-US" smtClean="0"/>
              <a:t>5/8/19</a:t>
            </a:fld>
            <a:endParaRPr lang="en-US"/>
          </a:p>
        </p:txBody>
      </p:sp>
      <p:sp>
        <p:nvSpPr>
          <p:cNvPr id="5" name="Footer Placeholder 4"/>
          <p:cNvSpPr>
            <a:spLocks noGrp="1"/>
          </p:cNvSpPr>
          <p:nvPr>
            <p:ph type="ftr" sz="quarter" idx="11"/>
          </p:nvPr>
        </p:nvSpPr>
        <p:spPr>
          <a:xfrm>
            <a:off x="1876425" y="5410202"/>
            <a:ext cx="5124885" cy="365125"/>
          </a:xfrm>
        </p:spPr>
        <p:txBody>
          <a:bodyPr/>
          <a:lstStyle/>
          <a:p>
            <a:endParaRPr lang="en-US"/>
          </a:p>
        </p:txBody>
      </p:sp>
      <p:sp>
        <p:nvSpPr>
          <p:cNvPr id="6" name="Slide Number Placeholder 5"/>
          <p:cNvSpPr>
            <a:spLocks noGrp="1"/>
          </p:cNvSpPr>
          <p:nvPr>
            <p:ph type="sldNum" sz="quarter" idx="12"/>
          </p:nvPr>
        </p:nvSpPr>
        <p:spPr>
          <a:xfrm>
            <a:off x="9896912" y="5410200"/>
            <a:ext cx="771090" cy="365125"/>
          </a:xfrm>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0198901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5"/>
            <a:ext cx="9912356"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2"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5" y="5124020"/>
            <a:ext cx="9910859" cy="682472"/>
          </a:xfrm>
        </p:spPr>
        <p:txBody>
          <a:bodyPr>
            <a:normAutofit/>
          </a:bodyPr>
          <a:lstStyle>
            <a:lvl1pPr marL="0" indent="0">
              <a:buNone/>
              <a:defRPr sz="16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4198023-9928-2642-8D48-493496D384B1}" type="datetime1">
              <a:rPr lang="en-US" smtClean="0"/>
              <a:t>5/8/19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5808985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6"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1" y="4419600"/>
            <a:ext cx="9904459" cy="1371599"/>
          </a:xfrm>
        </p:spPr>
        <p:txBody>
          <a:bodyPr anchor="ctr">
            <a:normAutofit/>
          </a:bodyPr>
          <a:lstStyle>
            <a:lvl1pPr marL="0" indent="0">
              <a:buNone/>
              <a:defRPr sz="18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0E594-44DD-6F42-9097-4F93B6A430CF}" type="datetime1">
              <a:rPr lang="en-US" smtClean="0"/>
              <a:t>5/8/19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3560040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5" y="3365558"/>
            <a:ext cx="8752299" cy="548968"/>
          </a:xfrm>
        </p:spPr>
        <p:txBody>
          <a:bodyPr anchor="t">
            <a:normAutofit/>
          </a:bodyPr>
          <a:lstStyle>
            <a:lvl1pPr marL="0" indent="0">
              <a:buNone/>
              <a:defRPr sz="14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E4AABDA-3F8E-E24D-A23A-DBC0BF73F781}" type="datetime1">
              <a:rPr lang="en-US" smtClean="0"/>
              <a:t>5/8/19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
        <p:nvSpPr>
          <p:cNvPr id="60" name="TextBox 59"/>
          <p:cNvSpPr txBox="1"/>
          <p:nvPr/>
        </p:nvSpPr>
        <p:spPr>
          <a:xfrm>
            <a:off x="903513"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1"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10544041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2"/>
            <a:ext cx="9906002"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5" y="4657655"/>
            <a:ext cx="9904505" cy="1140644"/>
          </a:xfrm>
        </p:spPr>
        <p:txBody>
          <a:bodyPr anchor="t">
            <a:normAutofit/>
          </a:bodyPr>
          <a:lstStyle>
            <a:lvl1pPr marL="0" indent="0">
              <a:buNone/>
              <a:defRPr sz="18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86BCA86-2465-524B-B057-694513C924C7}" type="datetime1">
              <a:rPr lang="en-US" smtClean="0"/>
              <a:t>5/8/19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39681888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900" cy="685800"/>
          </a:xfrm>
        </p:spPr>
        <p:txBody>
          <a:bodyPr anchor="b">
            <a:noAutofit/>
          </a:bodyPr>
          <a:lstStyle>
            <a:lvl1pPr marL="0" indent="0">
              <a:lnSpc>
                <a:spcPct val="90000"/>
              </a:lnSpc>
              <a:buNone/>
              <a:defRPr sz="24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9" y="3360263"/>
            <a:ext cx="3208734" cy="2430936"/>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9" name="Text Placeholder 4"/>
          <p:cNvSpPr>
            <a:spLocks noGrp="1"/>
          </p:cNvSpPr>
          <p:nvPr>
            <p:ph type="body" sz="quarter" idx="3"/>
          </p:nvPr>
        </p:nvSpPr>
        <p:spPr>
          <a:xfrm>
            <a:off x="4514767" y="2677635"/>
            <a:ext cx="3184386" cy="685800"/>
          </a:xfrm>
        </p:spPr>
        <p:txBody>
          <a:bodyPr anchor="b">
            <a:noAutofit/>
          </a:bodyPr>
          <a:lstStyle>
            <a:lvl1pPr marL="0" indent="0">
              <a:lnSpc>
                <a:spcPct val="90000"/>
              </a:lnSpc>
              <a:buNone/>
              <a:defRPr sz="24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4" y="3363435"/>
            <a:ext cx="3195829" cy="2430936"/>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1" y="2674463"/>
            <a:ext cx="3194969" cy="685800"/>
          </a:xfrm>
        </p:spPr>
        <p:txBody>
          <a:bodyPr anchor="b">
            <a:noAutofit/>
          </a:bodyPr>
          <a:lstStyle>
            <a:lvl1pPr marL="0" indent="0">
              <a:lnSpc>
                <a:spcPct val="90000"/>
              </a:lnSpc>
              <a:buNone/>
              <a:defRPr sz="24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1" y="3360263"/>
            <a:ext cx="3194969" cy="2430936"/>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83ACA2A3-BB60-E243-BD8F-0EDAE0B49B08}" type="datetime1">
              <a:rPr lang="en-US" smtClean="0"/>
              <a:t>5/8/19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23551202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2" y="609600"/>
            <a:ext cx="9905998"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4" y="4404596"/>
            <a:ext cx="3195241" cy="576262"/>
          </a:xfrm>
        </p:spPr>
        <p:txBody>
          <a:bodyPr anchor="b">
            <a:noAutofit/>
          </a:bodyPr>
          <a:lstStyle>
            <a:lvl1pPr marL="0" indent="0">
              <a:lnSpc>
                <a:spcPct val="90000"/>
              </a:lnSpc>
              <a:buNone/>
              <a:defRPr sz="20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4" y="2666998"/>
            <a:ext cx="3195241"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4" y="4980859"/>
            <a:ext cx="3195241" cy="817843"/>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4" y="4980857"/>
            <a:ext cx="3200400" cy="810342"/>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3"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1" y="4980855"/>
            <a:ext cx="3194969" cy="810345"/>
          </a:xfrm>
        </p:spPr>
        <p:txBody>
          <a:bodyPr anchor="t">
            <a:normAutofit/>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2E870435-8838-7E4E-BCF1-C954210919DD}" type="datetime1">
              <a:rPr lang="en-US" smtClean="0"/>
              <a:t>5/8/19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a:p>
        </p:txBody>
      </p:sp>
    </p:spTree>
    <p:extLst>
      <p:ext uri="{BB962C8B-B14F-4D97-AF65-F5344CB8AC3E}">
        <p14:creationId xmlns:p14="http://schemas.microsoft.com/office/powerpoint/2010/main" val="10726916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63F6E6-629B-E04A-8464-D8CE8F9958BE}" type="datetime1">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0426207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1" y="609600"/>
            <a:ext cx="200501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600"/>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09B5CA-FCEC-9144-9595-C7AAC7E2EE9D}" type="datetime1">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303224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4F9D04-E382-2345-99EF-241743508C09}" type="datetime1">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753893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2" y="1419227"/>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2" y="4424362"/>
            <a:ext cx="9906000" cy="1374776"/>
          </a:xfrm>
        </p:spPr>
        <p:txBody>
          <a:bodyPr>
            <a:normAutofit/>
          </a:bodyPr>
          <a:lstStyle>
            <a:lvl1pPr marL="0" indent="0">
              <a:buNone/>
              <a:defRPr sz="1800" cap="all" baseline="0">
                <a:solidFill>
                  <a:schemeClr val="tx1">
                    <a:tint val="75000"/>
                  </a:schemeClr>
                </a:solidFill>
              </a:defRPr>
            </a:lvl1pPr>
            <a:lvl2pPr marL="457206" indent="0">
              <a:buNone/>
              <a:defRPr sz="1800">
                <a:solidFill>
                  <a:schemeClr val="tx1">
                    <a:tint val="75000"/>
                  </a:schemeClr>
                </a:solidFill>
              </a:defRPr>
            </a:lvl2pPr>
            <a:lvl3pPr marL="914411" indent="0">
              <a:buNone/>
              <a:defRPr sz="1800">
                <a:solidFill>
                  <a:schemeClr val="tx1">
                    <a:tint val="75000"/>
                  </a:schemeClr>
                </a:solidFill>
              </a:defRPr>
            </a:lvl3pPr>
            <a:lvl4pPr marL="1371617" indent="0">
              <a:buNone/>
              <a:defRPr sz="1600">
                <a:solidFill>
                  <a:schemeClr val="tx1">
                    <a:tint val="75000"/>
                  </a:schemeClr>
                </a:solidFill>
              </a:defRPr>
            </a:lvl4pPr>
            <a:lvl5pPr marL="1828823" indent="0">
              <a:buNone/>
              <a:defRPr sz="1600">
                <a:solidFill>
                  <a:schemeClr val="tx1">
                    <a:tint val="75000"/>
                  </a:schemeClr>
                </a:solidFill>
              </a:defRPr>
            </a:lvl5pPr>
            <a:lvl6pPr marL="2286029" indent="0">
              <a:buNone/>
              <a:defRPr sz="1600">
                <a:solidFill>
                  <a:schemeClr val="tx1">
                    <a:tint val="75000"/>
                  </a:schemeClr>
                </a:solidFill>
              </a:defRPr>
            </a:lvl6pPr>
            <a:lvl7pPr marL="2743234" indent="0">
              <a:buNone/>
              <a:defRPr sz="1600">
                <a:solidFill>
                  <a:schemeClr val="tx1">
                    <a:tint val="75000"/>
                  </a:schemeClr>
                </a:solidFill>
              </a:defRPr>
            </a:lvl7pPr>
            <a:lvl8pPr marL="3200440" indent="0">
              <a:buNone/>
              <a:defRPr sz="1600">
                <a:solidFill>
                  <a:schemeClr val="tx1">
                    <a:tint val="75000"/>
                  </a:schemeClr>
                </a:solidFill>
              </a:defRPr>
            </a:lvl8pPr>
            <a:lvl9pPr marL="3657646"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B01E303-781B-6146-9241-4A540D31BCE6}" type="datetime1">
              <a:rPr lang="en-US" smtClean="0"/>
              <a:t>5/8/19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687551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1"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2A9F6F-7B2C-DB46-8F47-C1A23CDA1314}" type="datetime1">
              <a:rPr lang="en-US" smtClean="0"/>
              <a:t>5/8/19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952137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21" y="2249486"/>
            <a:ext cx="4649783" cy="823912"/>
          </a:xfrm>
        </p:spPr>
        <p:txBody>
          <a:bodyPr anchor="b"/>
          <a:lstStyle>
            <a:lvl1pPr marL="0" indent="0">
              <a:lnSpc>
                <a:spcPct val="90000"/>
              </a:lnSpc>
              <a:buNone/>
              <a:defRPr sz="24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4" name="Content Placeholder 3"/>
          <p:cNvSpPr>
            <a:spLocks noGrp="1"/>
          </p:cNvSpPr>
          <p:nvPr>
            <p:ph sz="half" idx="2"/>
          </p:nvPr>
        </p:nvSpPr>
        <p:spPr>
          <a:xfrm>
            <a:off x="1141411" y="3073398"/>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7" y="2249485"/>
            <a:ext cx="4646603" cy="823912"/>
          </a:xfrm>
        </p:spPr>
        <p:txBody>
          <a:bodyPr anchor="b"/>
          <a:lstStyle>
            <a:lvl1pPr marL="0" indent="0">
              <a:lnSpc>
                <a:spcPct val="90000"/>
              </a:lnSpc>
              <a:buNone/>
              <a:defRPr sz="2400" b="0" cap="all" baseline="0">
                <a:solidFill>
                  <a:schemeClr val="tx1"/>
                </a:solidFill>
              </a:defRPr>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Edit Master text styles</a:t>
            </a:r>
          </a:p>
        </p:txBody>
      </p:sp>
      <p:sp>
        <p:nvSpPr>
          <p:cNvPr id="6" name="Content Placeholder 5"/>
          <p:cNvSpPr>
            <a:spLocks noGrp="1"/>
          </p:cNvSpPr>
          <p:nvPr>
            <p:ph sz="quarter" idx="4"/>
          </p:nvPr>
        </p:nvSpPr>
        <p:spPr>
          <a:xfrm>
            <a:off x="6172199" y="3073398"/>
            <a:ext cx="487521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33F1EF5-5832-9940-8398-C5F1F3C05A2E}" type="datetime1">
              <a:rPr lang="en-US" smtClean="0"/>
              <a:t>5/8/19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583391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7CDAF04-E5DE-5949-818B-779B22ED4994}" type="datetime1">
              <a:rPr lang="en-US" smtClean="0"/>
              <a:t>5/8/19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03635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90851E-EEB7-604A-A1F7-B5D49BAC09C8}" type="datetime1">
              <a:rPr lang="en-US" smtClean="0"/>
              <a:t>5/8/19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955401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7"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2"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7" y="2249486"/>
            <a:ext cx="3856037" cy="3541714"/>
          </a:xfrm>
        </p:spPr>
        <p:txBody>
          <a:bodyPr/>
          <a:lstStyle>
            <a:lvl1pPr marL="0" indent="0">
              <a:buNone/>
              <a:defRPr sz="16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6268F5-7A7A-5846-A3D0-5DCD6255E331}" type="datetime1">
              <a:rPr lang="en-US" smtClean="0"/>
              <a:t>5/8/19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82233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4"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3" y="609602"/>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6" indent="0">
              <a:buNone/>
              <a:defRPr sz="2800"/>
            </a:lvl2pPr>
            <a:lvl3pPr marL="914411" indent="0">
              <a:buNone/>
              <a:defRPr sz="2400"/>
            </a:lvl3pPr>
            <a:lvl4pPr marL="1371617" indent="0">
              <a:buNone/>
              <a:defRPr sz="2000"/>
            </a:lvl4pPr>
            <a:lvl5pPr marL="1828823" indent="0">
              <a:buNone/>
              <a:defRPr sz="2000"/>
            </a:lvl5pPr>
            <a:lvl6pPr marL="2286029" indent="0">
              <a:buNone/>
              <a:defRPr sz="2000"/>
            </a:lvl6pPr>
            <a:lvl7pPr marL="2743234" indent="0">
              <a:buNone/>
              <a:defRPr sz="2000"/>
            </a:lvl7pPr>
            <a:lvl8pPr marL="3200440" indent="0">
              <a:buNone/>
              <a:defRPr sz="2000"/>
            </a:lvl8pPr>
            <a:lvl9pPr marL="3657646" indent="0">
              <a:buNone/>
              <a:defRPr sz="2000"/>
            </a:lvl9pPr>
          </a:lstStyle>
          <a:p>
            <a:r>
              <a:rPr lang="en-US"/>
              <a:t>Click icon to add picture</a:t>
            </a:r>
          </a:p>
        </p:txBody>
      </p:sp>
      <p:sp>
        <p:nvSpPr>
          <p:cNvPr id="4" name="Text Placeholder 3"/>
          <p:cNvSpPr>
            <a:spLocks noGrp="1"/>
          </p:cNvSpPr>
          <p:nvPr>
            <p:ph type="body" sz="half" idx="2"/>
          </p:nvPr>
        </p:nvSpPr>
        <p:spPr>
          <a:xfrm>
            <a:off x="1141412" y="2249486"/>
            <a:ext cx="5934510" cy="3541714"/>
          </a:xfrm>
        </p:spPr>
        <p:txBody>
          <a:bodyPr/>
          <a:lstStyle>
            <a:lvl1pPr marL="0" indent="0">
              <a:buNone/>
              <a:defRPr sz="1600"/>
            </a:lvl1pPr>
            <a:lvl2pPr marL="457206" indent="0">
              <a:buNone/>
              <a:defRPr sz="1400"/>
            </a:lvl2pPr>
            <a:lvl3pPr marL="914411" indent="0">
              <a:buNone/>
              <a:defRPr sz="1200"/>
            </a:lvl3pPr>
            <a:lvl4pPr marL="1371617" indent="0">
              <a:buNone/>
              <a:defRPr sz="1000"/>
            </a:lvl4pPr>
            <a:lvl5pPr marL="1828823" indent="0">
              <a:buNone/>
              <a:defRPr sz="1000"/>
            </a:lvl5pPr>
            <a:lvl6pPr marL="2286029" indent="0">
              <a:buNone/>
              <a:defRPr sz="1000"/>
            </a:lvl6pPr>
            <a:lvl7pPr marL="2743234" indent="0">
              <a:buNone/>
              <a:defRPr sz="1000"/>
            </a:lvl7pPr>
            <a:lvl8pPr marL="3200440" indent="0">
              <a:buNone/>
              <a:defRPr sz="1000"/>
            </a:lvl8pPr>
            <a:lvl9pPr marL="3657646"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E83A85D-B4A7-044D-BDE4-446FEB76EC5E}" type="datetime1">
              <a:rPr lang="en-US" smtClean="0"/>
              <a:t>5/8/19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900044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4"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1"/>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9"/>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3" y="2249487"/>
            <a:ext cx="9905998"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734FB2F-4609-2F47-9F08-5B12C91EE611}" type="datetime1">
              <a:rPr lang="en-US" smtClean="0"/>
              <a:t>5/8/19</a:t>
            </a:fld>
            <a:endParaRPr lang="en-US"/>
          </a:p>
        </p:txBody>
      </p:sp>
      <p:sp>
        <p:nvSpPr>
          <p:cNvPr id="5" name="Footer Placeholder 4"/>
          <p:cNvSpPr>
            <a:spLocks noGrp="1"/>
          </p:cNvSpPr>
          <p:nvPr>
            <p:ph type="ftr" sz="quarter" idx="3"/>
          </p:nvPr>
        </p:nvSpPr>
        <p:spPr>
          <a:xfrm>
            <a:off x="1141413" y="5883276"/>
            <a:ext cx="6239308"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2" y="5883275"/>
            <a:ext cx="77109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3341584051"/>
      </p:ext>
    </p:extLst>
  </p:cSld>
  <p:clrMap bg1="lt1" tx1="dk1" bg2="lt2" tx2="dk2" accent1="accent1" accent2="accent2" accent3="accent3" accent4="accent4" accent5="accent5" accent6="accent6" hlink="hlink" folHlink="folHlink"/>
  <p:sldLayoutIdLst>
    <p:sldLayoutId id="2147483928" r:id="rId1"/>
    <p:sldLayoutId id="2147483929" r:id="rId2"/>
    <p:sldLayoutId id="2147483930" r:id="rId3"/>
    <p:sldLayoutId id="2147483931" r:id="rId4"/>
    <p:sldLayoutId id="2147483932" r:id="rId5"/>
    <p:sldLayoutId id="2147483933" r:id="rId6"/>
    <p:sldLayoutId id="2147483934" r:id="rId7"/>
    <p:sldLayoutId id="2147483935" r:id="rId8"/>
    <p:sldLayoutId id="2147483936" r:id="rId9"/>
    <p:sldLayoutId id="2147483937" r:id="rId10"/>
    <p:sldLayoutId id="2147483938" r:id="rId11"/>
    <p:sldLayoutId id="2147483939" r:id="rId12"/>
    <p:sldLayoutId id="2147483940" r:id="rId13"/>
    <p:sldLayoutId id="2147483941" r:id="rId14"/>
    <p:sldLayoutId id="2147483942" r:id="rId15"/>
    <p:sldLayoutId id="2147483943" r:id="rId16"/>
    <p:sldLayoutId id="2147483944" r:id="rId17"/>
  </p:sldLayoutIdLst>
  <p:hf hdr="0" ftr="0" dt="0"/>
  <p:txStyles>
    <p:titleStyle>
      <a:lvl1pPr algn="l" defTabSz="914411"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3" indent="-228603" algn="l" defTabSz="914411"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8" indent="-228603" algn="l" defTabSz="914411"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14" indent="-228603" algn="l" defTabSz="914411"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20" indent="-228603" algn="l" defTabSz="914411"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26" indent="-228603" algn="l" defTabSz="914411"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32" indent="-228603" algn="l" defTabSz="914411"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37" indent="-228603" algn="l" defTabSz="914411"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43" indent="-228603" algn="l" defTabSz="914411"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48" indent="-228603" algn="l" defTabSz="914411"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11" rtl="0" eaLnBrk="1" latinLnBrk="0" hangingPunct="1">
        <a:defRPr sz="1800" kern="1200">
          <a:solidFill>
            <a:schemeClr val="tx1"/>
          </a:solidFill>
          <a:latin typeface="+mn-lt"/>
          <a:ea typeface="+mn-ea"/>
          <a:cs typeface="+mn-cs"/>
        </a:defRPr>
      </a:lvl1pPr>
      <a:lvl2pPr marL="457206" algn="l" defTabSz="914411" rtl="0" eaLnBrk="1" latinLnBrk="0" hangingPunct="1">
        <a:defRPr sz="1800" kern="1200">
          <a:solidFill>
            <a:schemeClr val="tx1"/>
          </a:solidFill>
          <a:latin typeface="+mn-lt"/>
          <a:ea typeface="+mn-ea"/>
          <a:cs typeface="+mn-cs"/>
        </a:defRPr>
      </a:lvl2pPr>
      <a:lvl3pPr marL="914411" algn="l" defTabSz="914411" rtl="0" eaLnBrk="1" latinLnBrk="0" hangingPunct="1">
        <a:defRPr sz="1800" kern="1200">
          <a:solidFill>
            <a:schemeClr val="tx1"/>
          </a:solidFill>
          <a:latin typeface="+mn-lt"/>
          <a:ea typeface="+mn-ea"/>
          <a:cs typeface="+mn-cs"/>
        </a:defRPr>
      </a:lvl3pPr>
      <a:lvl4pPr marL="1371617" algn="l" defTabSz="914411" rtl="0" eaLnBrk="1" latinLnBrk="0" hangingPunct="1">
        <a:defRPr sz="1800" kern="1200">
          <a:solidFill>
            <a:schemeClr val="tx1"/>
          </a:solidFill>
          <a:latin typeface="+mn-lt"/>
          <a:ea typeface="+mn-ea"/>
          <a:cs typeface="+mn-cs"/>
        </a:defRPr>
      </a:lvl4pPr>
      <a:lvl5pPr marL="1828823" algn="l" defTabSz="914411" rtl="0" eaLnBrk="1" latinLnBrk="0" hangingPunct="1">
        <a:defRPr sz="1800" kern="1200">
          <a:solidFill>
            <a:schemeClr val="tx1"/>
          </a:solidFill>
          <a:latin typeface="+mn-lt"/>
          <a:ea typeface="+mn-ea"/>
          <a:cs typeface="+mn-cs"/>
        </a:defRPr>
      </a:lvl5pPr>
      <a:lvl6pPr marL="2286029" algn="l" defTabSz="914411" rtl="0" eaLnBrk="1" latinLnBrk="0" hangingPunct="1">
        <a:defRPr sz="1800" kern="1200">
          <a:solidFill>
            <a:schemeClr val="tx1"/>
          </a:solidFill>
          <a:latin typeface="+mn-lt"/>
          <a:ea typeface="+mn-ea"/>
          <a:cs typeface="+mn-cs"/>
        </a:defRPr>
      </a:lvl6pPr>
      <a:lvl7pPr marL="2743234" algn="l" defTabSz="914411" rtl="0" eaLnBrk="1" latinLnBrk="0" hangingPunct="1">
        <a:defRPr sz="1800" kern="1200">
          <a:solidFill>
            <a:schemeClr val="tx1"/>
          </a:solidFill>
          <a:latin typeface="+mn-lt"/>
          <a:ea typeface="+mn-ea"/>
          <a:cs typeface="+mn-cs"/>
        </a:defRPr>
      </a:lvl7pPr>
      <a:lvl8pPr marL="3200440" algn="l" defTabSz="914411" rtl="0" eaLnBrk="1" latinLnBrk="0" hangingPunct="1">
        <a:defRPr sz="1800" kern="1200">
          <a:solidFill>
            <a:schemeClr val="tx1"/>
          </a:solidFill>
          <a:latin typeface="+mn-lt"/>
          <a:ea typeface="+mn-ea"/>
          <a:cs typeface="+mn-cs"/>
        </a:defRPr>
      </a:lvl8pPr>
      <a:lvl9pPr marL="3657646" algn="l" defTabSz="914411"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EA67A-A4E2-A046-A95D-73FD3476E00B}"/>
              </a:ext>
            </a:extLst>
          </p:cNvPr>
          <p:cNvSpPr>
            <a:spLocks noGrp="1"/>
          </p:cNvSpPr>
          <p:nvPr>
            <p:ph type="ctrTitle"/>
          </p:nvPr>
        </p:nvSpPr>
        <p:spPr>
          <a:xfrm>
            <a:off x="1814517" y="1122363"/>
            <a:ext cx="8791575" cy="2387600"/>
          </a:xfrm>
        </p:spPr>
        <p:txBody>
          <a:bodyPr>
            <a:normAutofit/>
          </a:bodyPr>
          <a:lstStyle/>
          <a:p>
            <a:r>
              <a:rPr lang="en-US" sz="4400" dirty="0"/>
              <a:t>Comparison of underlying data structures for distributed ledgers</a:t>
            </a:r>
          </a:p>
        </p:txBody>
      </p:sp>
      <p:sp>
        <p:nvSpPr>
          <p:cNvPr id="3" name="Subtitle 2">
            <a:extLst>
              <a:ext uri="{FF2B5EF4-FFF2-40B4-BE49-F238E27FC236}">
                <a16:creationId xmlns:a16="http://schemas.microsoft.com/office/drawing/2014/main" id="{E50D6C21-9BB0-0A49-AA28-65D84F753E2E}"/>
              </a:ext>
            </a:extLst>
          </p:cNvPr>
          <p:cNvSpPr>
            <a:spLocks noGrp="1"/>
          </p:cNvSpPr>
          <p:nvPr>
            <p:ph type="subTitle" idx="1"/>
          </p:nvPr>
        </p:nvSpPr>
        <p:spPr>
          <a:xfrm>
            <a:off x="1814517" y="4100685"/>
            <a:ext cx="8791575" cy="997661"/>
          </a:xfrm>
        </p:spPr>
        <p:txBody>
          <a:bodyPr>
            <a:normAutofit/>
          </a:bodyPr>
          <a:lstStyle/>
          <a:p>
            <a:pPr>
              <a:lnSpc>
                <a:spcPct val="100000"/>
              </a:lnSpc>
            </a:pPr>
            <a:r>
              <a:rPr lang="en-US" sz="2400" dirty="0" err="1"/>
              <a:t>SebastiÁn</a:t>
            </a:r>
            <a:r>
              <a:rPr lang="en-US" sz="2400" dirty="0"/>
              <a:t> </a:t>
            </a:r>
            <a:r>
              <a:rPr lang="en-US" sz="2400" dirty="0" err="1"/>
              <a:t>SÁnchez</a:t>
            </a:r>
            <a:r>
              <a:rPr lang="en-US" sz="2400" dirty="0"/>
              <a:t> Galiano</a:t>
            </a:r>
          </a:p>
          <a:p>
            <a:pPr>
              <a:lnSpc>
                <a:spcPct val="100000"/>
              </a:lnSpc>
            </a:pPr>
            <a:r>
              <a:rPr lang="en-US" sz="2400" dirty="0"/>
              <a:t>Advisor: </a:t>
            </a:r>
            <a:r>
              <a:rPr lang="en-US" sz="2400" dirty="0" err="1"/>
              <a:t>NicolÁs</a:t>
            </a:r>
            <a:r>
              <a:rPr lang="en-US" sz="2400" dirty="0"/>
              <a:t> Cardozo</a:t>
            </a:r>
          </a:p>
        </p:txBody>
      </p:sp>
      <p:pic>
        <p:nvPicPr>
          <p:cNvPr id="8" name="Picture 7">
            <a:extLst>
              <a:ext uri="{FF2B5EF4-FFF2-40B4-BE49-F238E27FC236}">
                <a16:creationId xmlns:a16="http://schemas.microsoft.com/office/drawing/2014/main" id="{66EFC25C-02FF-AD46-BD86-1418DEBA79B4}"/>
              </a:ext>
            </a:extLst>
          </p:cNvPr>
          <p:cNvPicPr>
            <a:picLocks noChangeAspect="1"/>
          </p:cNvPicPr>
          <p:nvPr/>
        </p:nvPicPr>
        <p:blipFill>
          <a:blip r:embed="rId2">
            <a:duotone>
              <a:schemeClr val="accent5">
                <a:shade val="45000"/>
                <a:satMod val="135000"/>
              </a:schemeClr>
              <a:prstClr val="white"/>
            </a:duotone>
          </a:blip>
          <a:stretch>
            <a:fillRect/>
          </a:stretch>
        </p:blipFill>
        <p:spPr>
          <a:xfrm>
            <a:off x="3699163" y="5462992"/>
            <a:ext cx="1627329" cy="318848"/>
          </a:xfrm>
          <a:prstGeom prst="rect">
            <a:avLst/>
          </a:prstGeom>
        </p:spPr>
      </p:pic>
      <p:pic>
        <p:nvPicPr>
          <p:cNvPr id="4" name="Picture 3">
            <a:extLst>
              <a:ext uri="{FF2B5EF4-FFF2-40B4-BE49-F238E27FC236}">
                <a16:creationId xmlns:a16="http://schemas.microsoft.com/office/drawing/2014/main" id="{2DD65FE7-5BBC-4546-951B-5C2F937249DB}"/>
              </a:ext>
            </a:extLst>
          </p:cNvPr>
          <p:cNvPicPr>
            <a:picLocks noChangeAspect="1"/>
          </p:cNvPicPr>
          <p:nvPr/>
        </p:nvPicPr>
        <p:blipFill rotWithShape="1">
          <a:blip r:embed="rId3"/>
          <a:srcRect l="5749" t="14454" r="5981" b="14930"/>
          <a:stretch/>
        </p:blipFill>
        <p:spPr>
          <a:xfrm>
            <a:off x="1916483" y="5379928"/>
            <a:ext cx="1565754" cy="501041"/>
          </a:xfrm>
          <a:prstGeom prst="rect">
            <a:avLst/>
          </a:prstGeom>
        </p:spPr>
      </p:pic>
    </p:spTree>
    <p:extLst>
      <p:ext uri="{BB962C8B-B14F-4D97-AF65-F5344CB8AC3E}">
        <p14:creationId xmlns:p14="http://schemas.microsoft.com/office/powerpoint/2010/main" val="2887343445"/>
      </p:ext>
    </p:extLst>
  </p:cSld>
  <p:clrMapOvr>
    <a:masterClrMapping/>
  </p:clrMapOvr>
  <mc:AlternateContent xmlns:mc="http://schemas.openxmlformats.org/markup-compatibility/2006" xmlns:p14="http://schemas.microsoft.com/office/powerpoint/2010/main">
    <mc:Choice Requires="p14">
      <p:transition spd="slow" p14:dur="2000" advTm="2773"/>
    </mc:Choice>
    <mc:Fallback xmlns="">
      <p:transition spd="slow" advTm="277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242728"/>
            <a:ext cx="9905998" cy="1478570"/>
          </a:xfrm>
        </p:spPr>
        <p:txBody>
          <a:bodyPr/>
          <a:lstStyle/>
          <a:p>
            <a:r>
              <a:rPr lang="en-US" dirty="0">
                <a:solidFill>
                  <a:schemeClr val="tx2"/>
                </a:solidFill>
              </a:rPr>
              <a:t>Data Structure implementations</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2" y="952838"/>
            <a:ext cx="10136188" cy="4420032"/>
          </a:xfrm>
        </p:spPr>
        <p:txBody>
          <a:bodyPr>
            <a:noAutofit/>
          </a:bodyPr>
          <a:lstStyle/>
          <a:p>
            <a:pPr marL="0" indent="0">
              <a:buNone/>
            </a:pPr>
            <a:r>
              <a:rPr lang="en-US" sz="2000" b="1" dirty="0">
                <a:solidFill>
                  <a:schemeClr val="accent5"/>
                </a:solidFill>
              </a:rPr>
              <a:t>Programing Language</a:t>
            </a:r>
          </a:p>
          <a:p>
            <a:pPr marL="0" indent="0">
              <a:buNone/>
            </a:pPr>
            <a:endParaRPr lang="en-US" sz="1600" b="1" dirty="0">
              <a:solidFill>
                <a:schemeClr val="accent5"/>
              </a:solidFill>
            </a:endParaRPr>
          </a:p>
          <a:p>
            <a:pPr marL="0" indent="0">
              <a:buNone/>
            </a:pPr>
            <a:endParaRPr lang="en-US" sz="1800" i="1" dirty="0"/>
          </a:p>
          <a:p>
            <a:r>
              <a:rPr lang="en-US" sz="2000" dirty="0"/>
              <a:t>Created by Google in 2009.</a:t>
            </a:r>
          </a:p>
          <a:p>
            <a:r>
              <a:rPr lang="en-US" sz="2000" dirty="0"/>
              <a:t>Selected because it </a:t>
            </a:r>
            <a:r>
              <a:rPr lang="en-US" sz="2000" dirty="0">
                <a:solidFill>
                  <a:schemeClr val="accent5"/>
                </a:solidFill>
              </a:rPr>
              <a:t>has two main two main built-in facilities for writing concurrent and distributed programs</a:t>
            </a:r>
            <a:r>
              <a:rPr lang="en-US" sz="2000" dirty="0"/>
              <a:t>.</a:t>
            </a:r>
            <a:endParaRPr lang="en-US" sz="2000" dirty="0">
              <a:solidFill>
                <a:schemeClr val="accent5"/>
              </a:solidFill>
            </a:endParaRPr>
          </a:p>
          <a:p>
            <a:pPr lvl="1"/>
            <a:r>
              <a:rPr lang="en-US" dirty="0">
                <a:solidFill>
                  <a:schemeClr val="accent5"/>
                </a:solidFill>
              </a:rPr>
              <a:t>Goroutines</a:t>
            </a:r>
            <a:r>
              <a:rPr lang="en-US" baseline="30000" dirty="0">
                <a:solidFill>
                  <a:schemeClr val="accent5"/>
                </a:solidFill>
              </a:rPr>
              <a:t>[1]</a:t>
            </a:r>
            <a:r>
              <a:rPr lang="en-US" dirty="0">
                <a:solidFill>
                  <a:schemeClr val="accent5"/>
                </a:solidFill>
              </a:rPr>
              <a:t>:</a:t>
            </a:r>
            <a:r>
              <a:rPr lang="en-US" dirty="0"/>
              <a:t> functions or methods that run concurrently with other functions or methods. </a:t>
            </a:r>
          </a:p>
          <a:p>
            <a:pPr lvl="1"/>
            <a:r>
              <a:rPr lang="en-US" dirty="0">
                <a:solidFill>
                  <a:schemeClr val="accent5"/>
                </a:solidFill>
              </a:rPr>
              <a:t>Channels</a:t>
            </a:r>
            <a:r>
              <a:rPr lang="en-US" baseline="30000" dirty="0">
                <a:solidFill>
                  <a:schemeClr val="accent5"/>
                </a:solidFill>
              </a:rPr>
              <a:t>[2]</a:t>
            </a:r>
            <a:r>
              <a:rPr lang="en-US" dirty="0">
                <a:solidFill>
                  <a:schemeClr val="accent5"/>
                </a:solidFill>
              </a:rPr>
              <a:t>:</a:t>
            </a:r>
            <a:r>
              <a:rPr lang="en-US" dirty="0"/>
              <a:t> allow goroutines to communicate with each other.</a:t>
            </a:r>
          </a:p>
          <a:p>
            <a:r>
              <a:rPr lang="en-US" sz="2000" dirty="0"/>
              <a:t>P2P Communication:</a:t>
            </a:r>
            <a:r>
              <a:rPr lang="en-US" sz="2000" dirty="0">
                <a:solidFill>
                  <a:schemeClr val="accent5"/>
                </a:solidFill>
              </a:rPr>
              <a:t> Noise</a:t>
            </a:r>
          </a:p>
          <a:p>
            <a:pPr lvl="1"/>
            <a:r>
              <a:rPr lang="en-US" dirty="0"/>
              <a:t>Networking stack for decentralized protocols written in Go.</a:t>
            </a:r>
          </a:p>
          <a:p>
            <a:pPr lvl="1"/>
            <a:r>
              <a:rPr lang="en-US" dirty="0"/>
              <a:t>Allows transactions to be broadcast between peers. </a:t>
            </a:r>
          </a:p>
        </p:txBody>
      </p:sp>
      <p:pic>
        <p:nvPicPr>
          <p:cNvPr id="6" name="Picture 5">
            <a:extLst>
              <a:ext uri="{FF2B5EF4-FFF2-40B4-BE49-F238E27FC236}">
                <a16:creationId xmlns:a16="http://schemas.microsoft.com/office/drawing/2014/main" id="{038BD08E-B8D9-D945-863D-90F58C2C7BBA}"/>
              </a:ext>
            </a:extLst>
          </p:cNvPr>
          <p:cNvPicPr>
            <a:picLocks noChangeAspect="1"/>
          </p:cNvPicPr>
          <p:nvPr/>
        </p:nvPicPr>
        <p:blipFill>
          <a:blip r:embed="rId2">
            <a:duotone>
              <a:prstClr val="black"/>
              <a:schemeClr val="accent5">
                <a:tint val="45000"/>
                <a:satMod val="400000"/>
              </a:schemeClr>
            </a:duotone>
          </a:blip>
          <a:stretch>
            <a:fillRect/>
          </a:stretch>
        </p:blipFill>
        <p:spPr>
          <a:xfrm>
            <a:off x="1246909" y="1601908"/>
            <a:ext cx="1371485" cy="516593"/>
          </a:xfrm>
          <a:prstGeom prst="rect">
            <a:avLst/>
          </a:prstGeom>
        </p:spPr>
      </p:pic>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10</a:t>
            </a:fld>
            <a:endParaRPr lang="en-US"/>
          </a:p>
        </p:txBody>
      </p:sp>
      <p:sp>
        <p:nvSpPr>
          <p:cNvPr id="7" name="TextBox 6">
            <a:extLst>
              <a:ext uri="{FF2B5EF4-FFF2-40B4-BE49-F238E27FC236}">
                <a16:creationId xmlns:a16="http://schemas.microsoft.com/office/drawing/2014/main" id="{9C82294E-F645-A94B-B592-A5C4EC922F6D}"/>
              </a:ext>
            </a:extLst>
          </p:cNvPr>
          <p:cNvSpPr txBox="1"/>
          <p:nvPr/>
        </p:nvSpPr>
        <p:spPr>
          <a:xfrm>
            <a:off x="1436832" y="5997233"/>
            <a:ext cx="6792180" cy="646331"/>
          </a:xfrm>
          <a:prstGeom prst="rect">
            <a:avLst/>
          </a:prstGeom>
          <a:noFill/>
        </p:spPr>
        <p:txBody>
          <a:bodyPr wrap="none" rtlCol="0">
            <a:spAutoFit/>
          </a:bodyPr>
          <a:lstStyle/>
          <a:p>
            <a:r>
              <a:rPr lang="en-US" sz="1200" dirty="0"/>
              <a:t>[1] “A Tour of Go - Goroutines.” [Online]. Available: https://</a:t>
            </a:r>
            <a:r>
              <a:rPr lang="en-US" sz="1200" dirty="0" err="1"/>
              <a:t>tour.golang.org</a:t>
            </a:r>
            <a:r>
              <a:rPr lang="en-US" sz="1200" dirty="0"/>
              <a:t>/concurrency/1.</a:t>
            </a:r>
          </a:p>
          <a:p>
            <a:r>
              <a:rPr lang="en-US" sz="1200" dirty="0"/>
              <a:t>[2] “A Tour of Go - Channels.” [Online]. Available: https://</a:t>
            </a:r>
            <a:r>
              <a:rPr lang="en-US" sz="1200" dirty="0" err="1"/>
              <a:t>tour.golang.org</a:t>
            </a:r>
            <a:r>
              <a:rPr lang="en-US" sz="1200" dirty="0"/>
              <a:t>/concurrency/2.</a:t>
            </a:r>
          </a:p>
          <a:p>
            <a:r>
              <a:rPr lang="en-US" sz="1200" dirty="0"/>
              <a:t>[3] The Perlin Team, “The Noise Book.” [Online]. Available: https://</a:t>
            </a:r>
            <a:r>
              <a:rPr lang="en-US" sz="1200" dirty="0" err="1"/>
              <a:t>perlin-network.github.io</a:t>
            </a:r>
            <a:r>
              <a:rPr lang="en-US" sz="1200" dirty="0"/>
              <a:t>/noise/</a:t>
            </a:r>
            <a:r>
              <a:rPr lang="en-US" sz="1200" dirty="0" err="1"/>
              <a:t>noise.html</a:t>
            </a:r>
            <a:r>
              <a:rPr lang="en-US" sz="1200" dirty="0"/>
              <a:t>. </a:t>
            </a:r>
          </a:p>
        </p:txBody>
      </p:sp>
    </p:spTree>
    <p:extLst>
      <p:ext uri="{BB962C8B-B14F-4D97-AF65-F5344CB8AC3E}">
        <p14:creationId xmlns:p14="http://schemas.microsoft.com/office/powerpoint/2010/main" val="1034346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653150"/>
            <a:ext cx="9905998" cy="1478570"/>
          </a:xfrm>
        </p:spPr>
        <p:txBody>
          <a:bodyPr/>
          <a:lstStyle/>
          <a:p>
            <a:r>
              <a:rPr lang="en-US" dirty="0">
                <a:solidFill>
                  <a:schemeClr val="tx2"/>
                </a:solidFill>
              </a:rPr>
              <a:t>Underlying Data Structures for Distributed Ledgers</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2241846"/>
            <a:ext cx="9905997" cy="3541714"/>
          </a:xfrm>
        </p:spPr>
        <p:txBody>
          <a:bodyPr>
            <a:noAutofit/>
          </a:bodyPr>
          <a:lstStyle/>
          <a:p>
            <a:pPr marL="0" indent="0">
              <a:buNone/>
            </a:pPr>
            <a:r>
              <a:rPr lang="en-US" sz="2800" b="1" dirty="0">
                <a:solidFill>
                  <a:schemeClr val="accent5"/>
                </a:solidFill>
              </a:rPr>
              <a:t>The blockchain</a:t>
            </a:r>
            <a:r>
              <a:rPr lang="en-US" sz="2800" b="1" baseline="30000" dirty="0">
                <a:solidFill>
                  <a:schemeClr val="accent5"/>
                </a:solidFill>
              </a:rPr>
              <a:t>[1]</a:t>
            </a:r>
          </a:p>
          <a:p>
            <a:r>
              <a:rPr lang="en-US" sz="2800" dirty="0"/>
              <a:t>Satoshi Nakamoto set the </a:t>
            </a:r>
            <a:r>
              <a:rPr lang="en-US" sz="2800" dirty="0">
                <a:solidFill>
                  <a:schemeClr val="accent5"/>
                </a:solidFill>
              </a:rPr>
              <a:t>Bitcoin blockchain</a:t>
            </a:r>
            <a:r>
              <a:rPr lang="en-US" sz="2800" dirty="0"/>
              <a:t> into motion in 2009.</a:t>
            </a:r>
          </a:p>
          <a:p>
            <a:r>
              <a:rPr lang="en-US" sz="2800" dirty="0"/>
              <a:t>He introduced the concept of a </a:t>
            </a:r>
            <a:r>
              <a:rPr lang="en-US" sz="2800" dirty="0">
                <a:solidFill>
                  <a:schemeClr val="accent5"/>
                </a:solidFill>
              </a:rPr>
              <a:t>proof of work-based blockchain to allow for agreement on the order of transactions.</a:t>
            </a:r>
          </a:p>
          <a:p>
            <a:r>
              <a:rPr lang="en-US" sz="2800" dirty="0"/>
              <a:t>This was the </a:t>
            </a:r>
            <a:r>
              <a:rPr lang="en-US" sz="2800" dirty="0">
                <a:solidFill>
                  <a:schemeClr val="accent5"/>
                </a:solidFill>
              </a:rPr>
              <a:t>first credible solution to the double-spending problem.</a:t>
            </a: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11</a:t>
            </a:fld>
            <a:endParaRPr lang="en-US"/>
          </a:p>
        </p:txBody>
      </p:sp>
      <p:sp>
        <p:nvSpPr>
          <p:cNvPr id="5" name="TextBox 4">
            <a:extLst>
              <a:ext uri="{FF2B5EF4-FFF2-40B4-BE49-F238E27FC236}">
                <a16:creationId xmlns:a16="http://schemas.microsoft.com/office/drawing/2014/main" id="{0AC6CE81-AE57-CA48-A2B9-C18FB60CE2AF}"/>
              </a:ext>
            </a:extLst>
          </p:cNvPr>
          <p:cNvSpPr txBox="1"/>
          <p:nvPr/>
        </p:nvSpPr>
        <p:spPr>
          <a:xfrm>
            <a:off x="1380563" y="6206475"/>
            <a:ext cx="5316520" cy="307777"/>
          </a:xfrm>
          <a:prstGeom prst="rect">
            <a:avLst/>
          </a:prstGeom>
          <a:noFill/>
        </p:spPr>
        <p:txBody>
          <a:bodyPr wrap="none" rtlCol="0">
            <a:spAutoFit/>
          </a:bodyPr>
          <a:lstStyle/>
          <a:p>
            <a:r>
              <a:rPr lang="en-US" sz="1400" dirty="0"/>
              <a:t>[1] S. Nakamoto, “Bitcoin: A peer-to-peer electronic cash system.” 2009.</a:t>
            </a:r>
          </a:p>
        </p:txBody>
      </p:sp>
    </p:spTree>
    <p:extLst>
      <p:ext uri="{BB962C8B-B14F-4D97-AF65-F5344CB8AC3E}">
        <p14:creationId xmlns:p14="http://schemas.microsoft.com/office/powerpoint/2010/main" val="26767010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3" y="2403986"/>
            <a:ext cx="6037310" cy="3794169"/>
          </a:xfrm>
        </p:spPr>
        <p:txBody>
          <a:bodyPr>
            <a:noAutofit/>
          </a:bodyPr>
          <a:lstStyle/>
          <a:p>
            <a:pPr marL="0" indent="0">
              <a:buNone/>
            </a:pPr>
            <a:r>
              <a:rPr lang="en-US" sz="2000" b="1" dirty="0">
                <a:solidFill>
                  <a:schemeClr val="accent5"/>
                </a:solidFill>
              </a:rPr>
              <a:t>The blockchain</a:t>
            </a:r>
            <a:r>
              <a:rPr lang="en-US" sz="2000" b="1" baseline="30000" dirty="0">
                <a:solidFill>
                  <a:schemeClr val="accent5"/>
                </a:solidFill>
              </a:rPr>
              <a:t>[1]</a:t>
            </a:r>
          </a:p>
          <a:p>
            <a:r>
              <a:rPr lang="en-US" sz="2000" dirty="0"/>
              <a:t>The blockchain is an </a:t>
            </a:r>
            <a:r>
              <a:rPr lang="en-US" sz="2000" dirty="0">
                <a:solidFill>
                  <a:schemeClr val="accent5"/>
                </a:solidFill>
              </a:rPr>
              <a:t>ordered list of blocks</a:t>
            </a:r>
            <a:r>
              <a:rPr lang="en-US" sz="2000" dirty="0"/>
              <a:t>, where each block contains a list of transactions.</a:t>
            </a:r>
          </a:p>
          <a:p>
            <a:r>
              <a:rPr lang="en-US" sz="2000" dirty="0"/>
              <a:t>Each block in the blockchain is “chained” back to the previous block by containing a </a:t>
            </a:r>
            <a:r>
              <a:rPr lang="en-US" sz="2000" dirty="0">
                <a:solidFill>
                  <a:schemeClr val="accent5"/>
                </a:solidFill>
              </a:rPr>
              <a:t>hash of the previous block</a:t>
            </a:r>
            <a:r>
              <a:rPr lang="en-US" sz="2000" dirty="0"/>
              <a:t>.</a:t>
            </a:r>
          </a:p>
          <a:p>
            <a:pPr marL="0" indent="0">
              <a:buNone/>
            </a:pPr>
            <a:endParaRPr lang="en-US" sz="2000" dirty="0"/>
          </a:p>
          <a:p>
            <a:endParaRPr lang="en-US" sz="2000" dirty="0"/>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12</a:t>
            </a:fld>
            <a:endParaRPr lang="en-US"/>
          </a:p>
        </p:txBody>
      </p:sp>
      <p:pic>
        <p:nvPicPr>
          <p:cNvPr id="5" name="Picture 4">
            <a:extLst>
              <a:ext uri="{FF2B5EF4-FFF2-40B4-BE49-F238E27FC236}">
                <a16:creationId xmlns:a16="http://schemas.microsoft.com/office/drawing/2014/main" id="{FC48CED9-FF3A-4949-805A-8899DCC108E9}"/>
              </a:ext>
            </a:extLst>
          </p:cNvPr>
          <p:cNvPicPr>
            <a:picLocks noChangeAspect="1"/>
          </p:cNvPicPr>
          <p:nvPr/>
        </p:nvPicPr>
        <p:blipFill rotWithShape="1">
          <a:blip r:embed="rId2"/>
          <a:srcRect l="6523"/>
          <a:stretch/>
        </p:blipFill>
        <p:spPr>
          <a:xfrm>
            <a:off x="7351971" y="3130681"/>
            <a:ext cx="4840029" cy="1297023"/>
          </a:xfrm>
          <a:prstGeom prst="rect">
            <a:avLst/>
          </a:prstGeom>
        </p:spPr>
      </p:pic>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609600"/>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Underlying Data Structures for Distributed Ledgers</a:t>
            </a:r>
          </a:p>
        </p:txBody>
      </p:sp>
      <p:sp>
        <p:nvSpPr>
          <p:cNvPr id="7" name="TextBox 6">
            <a:extLst>
              <a:ext uri="{FF2B5EF4-FFF2-40B4-BE49-F238E27FC236}">
                <a16:creationId xmlns:a16="http://schemas.microsoft.com/office/drawing/2014/main" id="{5716FB8D-DEAF-0143-AEBC-E7CAE367C762}"/>
              </a:ext>
            </a:extLst>
          </p:cNvPr>
          <p:cNvSpPr txBox="1"/>
          <p:nvPr/>
        </p:nvSpPr>
        <p:spPr>
          <a:xfrm>
            <a:off x="1380563" y="6206475"/>
            <a:ext cx="5316520" cy="307777"/>
          </a:xfrm>
          <a:prstGeom prst="rect">
            <a:avLst/>
          </a:prstGeom>
          <a:noFill/>
        </p:spPr>
        <p:txBody>
          <a:bodyPr wrap="none" rtlCol="0">
            <a:spAutoFit/>
          </a:bodyPr>
          <a:lstStyle/>
          <a:p>
            <a:r>
              <a:rPr lang="en-US" sz="1400" dirty="0"/>
              <a:t>[1] S. Nakamoto, “Bitcoin: A peer-to-peer electronic cash system.” 2009.</a:t>
            </a:r>
          </a:p>
        </p:txBody>
      </p:sp>
    </p:spTree>
    <p:extLst>
      <p:ext uri="{BB962C8B-B14F-4D97-AF65-F5344CB8AC3E}">
        <p14:creationId xmlns:p14="http://schemas.microsoft.com/office/powerpoint/2010/main" val="32688231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13</a:t>
            </a:fld>
            <a:endParaRPr lang="en-US"/>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38991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Blockchain</a:t>
            </a:r>
          </a:p>
        </p:txBody>
      </p:sp>
      <p:grpSp>
        <p:nvGrpSpPr>
          <p:cNvPr id="42" name="Group 41">
            <a:extLst>
              <a:ext uri="{FF2B5EF4-FFF2-40B4-BE49-F238E27FC236}">
                <a16:creationId xmlns:a16="http://schemas.microsoft.com/office/drawing/2014/main" id="{2BCC8744-0F41-A648-8342-51D10ACB11C8}"/>
              </a:ext>
            </a:extLst>
          </p:cNvPr>
          <p:cNvGrpSpPr/>
          <p:nvPr/>
        </p:nvGrpSpPr>
        <p:grpSpPr>
          <a:xfrm>
            <a:off x="1059038" y="2367589"/>
            <a:ext cx="1815500" cy="1213080"/>
            <a:chOff x="1059038" y="2367589"/>
            <a:chExt cx="1815500" cy="1213080"/>
          </a:xfrm>
        </p:grpSpPr>
        <p:sp>
          <p:nvSpPr>
            <p:cNvPr id="8" name="Rectangle 7">
              <a:extLst>
                <a:ext uri="{FF2B5EF4-FFF2-40B4-BE49-F238E27FC236}">
                  <a16:creationId xmlns:a16="http://schemas.microsoft.com/office/drawing/2014/main" id="{2B6F2592-7C37-6743-8F80-AD88D7747235}"/>
                </a:ext>
              </a:extLst>
            </p:cNvPr>
            <p:cNvSpPr/>
            <p:nvPr/>
          </p:nvSpPr>
          <p:spPr>
            <a:xfrm>
              <a:off x="1059038" y="2367589"/>
              <a:ext cx="1815500" cy="121308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 name="TextBox 9">
              <a:extLst>
                <a:ext uri="{FF2B5EF4-FFF2-40B4-BE49-F238E27FC236}">
                  <a16:creationId xmlns:a16="http://schemas.microsoft.com/office/drawing/2014/main" id="{AA67F697-A91C-704B-B3C2-BE0C464C4EC2}"/>
                </a:ext>
              </a:extLst>
            </p:cNvPr>
            <p:cNvSpPr txBox="1"/>
            <p:nvPr/>
          </p:nvSpPr>
          <p:spPr>
            <a:xfrm>
              <a:off x="1059038" y="2367589"/>
              <a:ext cx="851323" cy="369332"/>
            </a:xfrm>
            <a:prstGeom prst="rect">
              <a:avLst/>
            </a:prstGeom>
            <a:noFill/>
          </p:spPr>
          <p:txBody>
            <a:bodyPr wrap="none" rtlCol="0">
              <a:spAutoFit/>
            </a:bodyPr>
            <a:lstStyle/>
            <a:p>
              <a:r>
                <a:rPr lang="en-US" dirty="0"/>
                <a:t>Block 0</a:t>
              </a:r>
            </a:p>
          </p:txBody>
        </p:sp>
        <p:sp>
          <p:nvSpPr>
            <p:cNvPr id="11" name="Rectangle 10">
              <a:extLst>
                <a:ext uri="{FF2B5EF4-FFF2-40B4-BE49-F238E27FC236}">
                  <a16:creationId xmlns:a16="http://schemas.microsoft.com/office/drawing/2014/main" id="{C061E589-1764-0643-984B-FDEEA83C6F0E}"/>
                </a:ext>
              </a:extLst>
            </p:cNvPr>
            <p:cNvSpPr/>
            <p:nvPr/>
          </p:nvSpPr>
          <p:spPr>
            <a:xfrm>
              <a:off x="1190932" y="282025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grpSp>
      <p:grpSp>
        <p:nvGrpSpPr>
          <p:cNvPr id="43" name="Group 42">
            <a:extLst>
              <a:ext uri="{FF2B5EF4-FFF2-40B4-BE49-F238E27FC236}">
                <a16:creationId xmlns:a16="http://schemas.microsoft.com/office/drawing/2014/main" id="{A72C69E5-1296-CA4B-84E6-747AB984D679}"/>
              </a:ext>
            </a:extLst>
          </p:cNvPr>
          <p:cNvGrpSpPr/>
          <p:nvPr/>
        </p:nvGrpSpPr>
        <p:grpSpPr>
          <a:xfrm>
            <a:off x="3207603" y="2369059"/>
            <a:ext cx="1815500" cy="3013640"/>
            <a:chOff x="3207603" y="2369059"/>
            <a:chExt cx="1815500" cy="3013640"/>
          </a:xfrm>
        </p:grpSpPr>
        <p:sp>
          <p:nvSpPr>
            <p:cNvPr id="12" name="Rectangle 11">
              <a:extLst>
                <a:ext uri="{FF2B5EF4-FFF2-40B4-BE49-F238E27FC236}">
                  <a16:creationId xmlns:a16="http://schemas.microsoft.com/office/drawing/2014/main" id="{522FAE9F-845C-C34A-8454-81E6C2EDA3DC}"/>
                </a:ext>
              </a:extLst>
            </p:cNvPr>
            <p:cNvSpPr/>
            <p:nvPr/>
          </p:nvSpPr>
          <p:spPr>
            <a:xfrm>
              <a:off x="3207603" y="2369059"/>
              <a:ext cx="1815500" cy="301364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 name="TextBox 12">
              <a:extLst>
                <a:ext uri="{FF2B5EF4-FFF2-40B4-BE49-F238E27FC236}">
                  <a16:creationId xmlns:a16="http://schemas.microsoft.com/office/drawing/2014/main" id="{9973F658-76F2-B241-8B91-133FCCAEE650}"/>
                </a:ext>
              </a:extLst>
            </p:cNvPr>
            <p:cNvSpPr txBox="1"/>
            <p:nvPr/>
          </p:nvSpPr>
          <p:spPr>
            <a:xfrm>
              <a:off x="3207603" y="2369059"/>
              <a:ext cx="851323" cy="369332"/>
            </a:xfrm>
            <a:prstGeom prst="rect">
              <a:avLst/>
            </a:prstGeom>
            <a:noFill/>
          </p:spPr>
          <p:txBody>
            <a:bodyPr wrap="none" rtlCol="0">
              <a:spAutoFit/>
            </a:bodyPr>
            <a:lstStyle/>
            <a:p>
              <a:r>
                <a:rPr lang="en-US" dirty="0"/>
                <a:t>Block 1</a:t>
              </a:r>
            </a:p>
          </p:txBody>
        </p:sp>
        <p:sp>
          <p:nvSpPr>
            <p:cNvPr id="14" name="Rectangle 13">
              <a:extLst>
                <a:ext uri="{FF2B5EF4-FFF2-40B4-BE49-F238E27FC236}">
                  <a16:creationId xmlns:a16="http://schemas.microsoft.com/office/drawing/2014/main" id="{0B02F228-0A4C-BF48-92DE-9D27FC67F78D}"/>
                </a:ext>
              </a:extLst>
            </p:cNvPr>
            <p:cNvSpPr/>
            <p:nvPr/>
          </p:nvSpPr>
          <p:spPr>
            <a:xfrm>
              <a:off x="3339497" y="282172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15" name="Rectangle 14">
              <a:extLst>
                <a:ext uri="{FF2B5EF4-FFF2-40B4-BE49-F238E27FC236}">
                  <a16:creationId xmlns:a16="http://schemas.microsoft.com/office/drawing/2014/main" id="{F4166023-7C5F-7149-AA64-9281BD705976}"/>
                </a:ext>
              </a:extLst>
            </p:cNvPr>
            <p:cNvSpPr/>
            <p:nvPr/>
          </p:nvSpPr>
          <p:spPr>
            <a:xfrm>
              <a:off x="3335895" y="367618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Previous</a:t>
              </a:r>
            </a:p>
            <a:p>
              <a:pPr algn="ctr"/>
              <a:r>
                <a:rPr lang="en-US" dirty="0"/>
                <a:t>Hash</a:t>
              </a:r>
            </a:p>
          </p:txBody>
        </p:sp>
        <p:sp>
          <p:nvSpPr>
            <p:cNvPr id="16" name="Rectangle 15">
              <a:extLst>
                <a:ext uri="{FF2B5EF4-FFF2-40B4-BE49-F238E27FC236}">
                  <a16:creationId xmlns:a16="http://schemas.microsoft.com/office/drawing/2014/main" id="{783C2C49-E683-F741-934C-730C3AF85B61}"/>
                </a:ext>
              </a:extLst>
            </p:cNvPr>
            <p:cNvSpPr/>
            <p:nvPr/>
          </p:nvSpPr>
          <p:spPr>
            <a:xfrm>
              <a:off x="3335895" y="453065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Alice → Bob</a:t>
              </a:r>
            </a:p>
            <a:p>
              <a:pPr algn="ctr"/>
              <a:r>
                <a:rPr lang="en-US" dirty="0"/>
                <a:t>100 Units</a:t>
              </a:r>
            </a:p>
          </p:txBody>
        </p:sp>
      </p:grpSp>
      <p:grpSp>
        <p:nvGrpSpPr>
          <p:cNvPr id="44" name="Group 43">
            <a:extLst>
              <a:ext uri="{FF2B5EF4-FFF2-40B4-BE49-F238E27FC236}">
                <a16:creationId xmlns:a16="http://schemas.microsoft.com/office/drawing/2014/main" id="{F5AA2180-BAE3-A542-B0F9-73265667A4A8}"/>
              </a:ext>
            </a:extLst>
          </p:cNvPr>
          <p:cNvGrpSpPr/>
          <p:nvPr/>
        </p:nvGrpSpPr>
        <p:grpSpPr>
          <a:xfrm>
            <a:off x="5389418" y="2369059"/>
            <a:ext cx="1815500" cy="3013640"/>
            <a:chOff x="5389418" y="2369059"/>
            <a:chExt cx="1815500" cy="3013640"/>
          </a:xfrm>
        </p:grpSpPr>
        <p:sp>
          <p:nvSpPr>
            <p:cNvPr id="17" name="Rectangle 16">
              <a:extLst>
                <a:ext uri="{FF2B5EF4-FFF2-40B4-BE49-F238E27FC236}">
                  <a16:creationId xmlns:a16="http://schemas.microsoft.com/office/drawing/2014/main" id="{753D43C8-7D44-5848-8106-B097B3BB90DA}"/>
                </a:ext>
              </a:extLst>
            </p:cNvPr>
            <p:cNvSpPr/>
            <p:nvPr/>
          </p:nvSpPr>
          <p:spPr>
            <a:xfrm>
              <a:off x="5389418" y="2369059"/>
              <a:ext cx="1815500" cy="301364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 name="TextBox 17">
              <a:extLst>
                <a:ext uri="{FF2B5EF4-FFF2-40B4-BE49-F238E27FC236}">
                  <a16:creationId xmlns:a16="http://schemas.microsoft.com/office/drawing/2014/main" id="{6763BDA2-6384-1147-A840-BF76F459837D}"/>
                </a:ext>
              </a:extLst>
            </p:cNvPr>
            <p:cNvSpPr txBox="1"/>
            <p:nvPr/>
          </p:nvSpPr>
          <p:spPr>
            <a:xfrm>
              <a:off x="5389418" y="2369059"/>
              <a:ext cx="851323" cy="369332"/>
            </a:xfrm>
            <a:prstGeom prst="rect">
              <a:avLst/>
            </a:prstGeom>
            <a:noFill/>
          </p:spPr>
          <p:txBody>
            <a:bodyPr wrap="none" rtlCol="0">
              <a:spAutoFit/>
            </a:bodyPr>
            <a:lstStyle/>
            <a:p>
              <a:r>
                <a:rPr lang="en-US" dirty="0"/>
                <a:t>Block 2</a:t>
              </a:r>
            </a:p>
          </p:txBody>
        </p:sp>
        <p:sp>
          <p:nvSpPr>
            <p:cNvPr id="19" name="Rectangle 18">
              <a:extLst>
                <a:ext uri="{FF2B5EF4-FFF2-40B4-BE49-F238E27FC236}">
                  <a16:creationId xmlns:a16="http://schemas.microsoft.com/office/drawing/2014/main" id="{8E3CABD3-1178-B14E-A4DA-1F9A9310BE59}"/>
                </a:ext>
              </a:extLst>
            </p:cNvPr>
            <p:cNvSpPr/>
            <p:nvPr/>
          </p:nvSpPr>
          <p:spPr>
            <a:xfrm>
              <a:off x="5521312" y="282172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20" name="Rectangle 19">
              <a:extLst>
                <a:ext uri="{FF2B5EF4-FFF2-40B4-BE49-F238E27FC236}">
                  <a16:creationId xmlns:a16="http://schemas.microsoft.com/office/drawing/2014/main" id="{B9CC8A56-4581-4D4B-B85C-FAF97F86548B}"/>
                </a:ext>
              </a:extLst>
            </p:cNvPr>
            <p:cNvSpPr/>
            <p:nvPr/>
          </p:nvSpPr>
          <p:spPr>
            <a:xfrm>
              <a:off x="5517710" y="367618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Previous</a:t>
              </a:r>
            </a:p>
            <a:p>
              <a:pPr algn="ctr"/>
              <a:r>
                <a:rPr lang="en-US" dirty="0"/>
                <a:t>Hash</a:t>
              </a:r>
            </a:p>
          </p:txBody>
        </p:sp>
        <p:sp>
          <p:nvSpPr>
            <p:cNvPr id="21" name="Rectangle 20">
              <a:extLst>
                <a:ext uri="{FF2B5EF4-FFF2-40B4-BE49-F238E27FC236}">
                  <a16:creationId xmlns:a16="http://schemas.microsoft.com/office/drawing/2014/main" id="{AB351013-AD3C-AC4E-B4D4-B0D002226FB7}"/>
                </a:ext>
              </a:extLst>
            </p:cNvPr>
            <p:cNvSpPr/>
            <p:nvPr/>
          </p:nvSpPr>
          <p:spPr>
            <a:xfrm>
              <a:off x="5517710" y="453065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Alice → Carl</a:t>
              </a:r>
            </a:p>
            <a:p>
              <a:pPr algn="ctr"/>
              <a:r>
                <a:rPr lang="en-US" dirty="0"/>
                <a:t>100 Units</a:t>
              </a:r>
            </a:p>
          </p:txBody>
        </p:sp>
      </p:grpSp>
      <p:grpSp>
        <p:nvGrpSpPr>
          <p:cNvPr id="45" name="Group 44">
            <a:extLst>
              <a:ext uri="{FF2B5EF4-FFF2-40B4-BE49-F238E27FC236}">
                <a16:creationId xmlns:a16="http://schemas.microsoft.com/office/drawing/2014/main" id="{41C8DC5F-18D6-1B4D-879F-612B59EAFA21}"/>
              </a:ext>
            </a:extLst>
          </p:cNvPr>
          <p:cNvGrpSpPr/>
          <p:nvPr/>
        </p:nvGrpSpPr>
        <p:grpSpPr>
          <a:xfrm>
            <a:off x="7571233" y="2369059"/>
            <a:ext cx="1815500" cy="3013640"/>
            <a:chOff x="7571233" y="2369059"/>
            <a:chExt cx="1815500" cy="3013640"/>
          </a:xfrm>
        </p:grpSpPr>
        <p:sp>
          <p:nvSpPr>
            <p:cNvPr id="22" name="Rectangle 21">
              <a:extLst>
                <a:ext uri="{FF2B5EF4-FFF2-40B4-BE49-F238E27FC236}">
                  <a16:creationId xmlns:a16="http://schemas.microsoft.com/office/drawing/2014/main" id="{C3595DF2-D941-C748-B7E4-F4E19BB68031}"/>
                </a:ext>
              </a:extLst>
            </p:cNvPr>
            <p:cNvSpPr/>
            <p:nvPr/>
          </p:nvSpPr>
          <p:spPr>
            <a:xfrm>
              <a:off x="7571233" y="2369059"/>
              <a:ext cx="1815500" cy="301364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 name="TextBox 22">
              <a:extLst>
                <a:ext uri="{FF2B5EF4-FFF2-40B4-BE49-F238E27FC236}">
                  <a16:creationId xmlns:a16="http://schemas.microsoft.com/office/drawing/2014/main" id="{1E2E0B6E-51FC-684A-94CD-37F3C15A88F0}"/>
                </a:ext>
              </a:extLst>
            </p:cNvPr>
            <p:cNvSpPr txBox="1"/>
            <p:nvPr/>
          </p:nvSpPr>
          <p:spPr>
            <a:xfrm>
              <a:off x="7571233" y="2369059"/>
              <a:ext cx="851323" cy="369332"/>
            </a:xfrm>
            <a:prstGeom prst="rect">
              <a:avLst/>
            </a:prstGeom>
            <a:noFill/>
          </p:spPr>
          <p:txBody>
            <a:bodyPr wrap="none" rtlCol="0">
              <a:spAutoFit/>
            </a:bodyPr>
            <a:lstStyle/>
            <a:p>
              <a:r>
                <a:rPr lang="en-US" dirty="0"/>
                <a:t>Block 3</a:t>
              </a:r>
            </a:p>
          </p:txBody>
        </p:sp>
        <p:sp>
          <p:nvSpPr>
            <p:cNvPr id="24" name="Rectangle 23">
              <a:extLst>
                <a:ext uri="{FF2B5EF4-FFF2-40B4-BE49-F238E27FC236}">
                  <a16:creationId xmlns:a16="http://schemas.microsoft.com/office/drawing/2014/main" id="{1C61492F-7E40-CB44-B69F-DC22E117CD87}"/>
                </a:ext>
              </a:extLst>
            </p:cNvPr>
            <p:cNvSpPr/>
            <p:nvPr/>
          </p:nvSpPr>
          <p:spPr>
            <a:xfrm>
              <a:off x="7703127" y="282172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25" name="Rectangle 24">
              <a:extLst>
                <a:ext uri="{FF2B5EF4-FFF2-40B4-BE49-F238E27FC236}">
                  <a16:creationId xmlns:a16="http://schemas.microsoft.com/office/drawing/2014/main" id="{5A65F6AF-8F48-7841-804C-AA088A4EA340}"/>
                </a:ext>
              </a:extLst>
            </p:cNvPr>
            <p:cNvSpPr/>
            <p:nvPr/>
          </p:nvSpPr>
          <p:spPr>
            <a:xfrm>
              <a:off x="7699525" y="367618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Previous</a:t>
              </a:r>
            </a:p>
            <a:p>
              <a:pPr algn="ctr"/>
              <a:r>
                <a:rPr lang="en-US" dirty="0"/>
                <a:t>Hash</a:t>
              </a:r>
            </a:p>
          </p:txBody>
        </p:sp>
        <p:sp>
          <p:nvSpPr>
            <p:cNvPr id="26" name="Rectangle 25">
              <a:extLst>
                <a:ext uri="{FF2B5EF4-FFF2-40B4-BE49-F238E27FC236}">
                  <a16:creationId xmlns:a16="http://schemas.microsoft.com/office/drawing/2014/main" id="{F04038C4-A67B-284B-88AB-DBD491A2A5EA}"/>
                </a:ext>
              </a:extLst>
            </p:cNvPr>
            <p:cNvSpPr/>
            <p:nvPr/>
          </p:nvSpPr>
          <p:spPr>
            <a:xfrm>
              <a:off x="7699525" y="453065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Carl → Bob</a:t>
              </a:r>
            </a:p>
            <a:p>
              <a:pPr algn="ctr"/>
              <a:r>
                <a:rPr lang="en-US" dirty="0"/>
                <a:t>100 Units</a:t>
              </a:r>
            </a:p>
          </p:txBody>
        </p:sp>
      </p:grpSp>
      <p:cxnSp>
        <p:nvCxnSpPr>
          <p:cNvPr id="28" name="Straight Arrow Connector 27">
            <a:extLst>
              <a:ext uri="{FF2B5EF4-FFF2-40B4-BE49-F238E27FC236}">
                <a16:creationId xmlns:a16="http://schemas.microsoft.com/office/drawing/2014/main" id="{DDEEDB48-45C8-4C44-9F82-F7CEBBE84EA7}"/>
              </a:ext>
            </a:extLst>
          </p:cNvPr>
          <p:cNvCxnSpPr>
            <a:cxnSpLocks/>
            <a:stCxn id="15" idx="1"/>
            <a:endCxn id="11" idx="3"/>
          </p:cNvCxnSpPr>
          <p:nvPr/>
        </p:nvCxnSpPr>
        <p:spPr>
          <a:xfrm flipH="1" flipV="1">
            <a:off x="2749847" y="3141691"/>
            <a:ext cx="586048" cy="8559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4C6D45F5-FFA3-DC4B-B9B1-01FB6F7DC5D5}"/>
              </a:ext>
            </a:extLst>
          </p:cNvPr>
          <p:cNvCxnSpPr>
            <a:stCxn id="20" idx="1"/>
            <a:endCxn id="14" idx="3"/>
          </p:cNvCxnSpPr>
          <p:nvPr/>
        </p:nvCxnSpPr>
        <p:spPr>
          <a:xfrm flipH="1" flipV="1">
            <a:off x="4898412" y="3143161"/>
            <a:ext cx="619298" cy="8544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D73F0AF8-163D-9C49-929C-8B47FCAD9D5B}"/>
              </a:ext>
            </a:extLst>
          </p:cNvPr>
          <p:cNvCxnSpPr>
            <a:stCxn id="25" idx="1"/>
            <a:endCxn id="19" idx="3"/>
          </p:cNvCxnSpPr>
          <p:nvPr/>
        </p:nvCxnSpPr>
        <p:spPr>
          <a:xfrm flipH="1" flipV="1">
            <a:off x="7080227" y="3143161"/>
            <a:ext cx="619298" cy="8544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46" name="Group 45">
            <a:extLst>
              <a:ext uri="{FF2B5EF4-FFF2-40B4-BE49-F238E27FC236}">
                <a16:creationId xmlns:a16="http://schemas.microsoft.com/office/drawing/2014/main" id="{5C3343F1-B141-F044-9B4F-C32045B5D839}"/>
              </a:ext>
            </a:extLst>
          </p:cNvPr>
          <p:cNvGrpSpPr/>
          <p:nvPr/>
        </p:nvGrpSpPr>
        <p:grpSpPr>
          <a:xfrm>
            <a:off x="9753048" y="2369059"/>
            <a:ext cx="1815500" cy="3013640"/>
            <a:chOff x="9753048" y="2369059"/>
            <a:chExt cx="1815500" cy="3013640"/>
          </a:xfrm>
        </p:grpSpPr>
        <p:sp>
          <p:nvSpPr>
            <p:cNvPr id="33" name="Rectangle 32">
              <a:extLst>
                <a:ext uri="{FF2B5EF4-FFF2-40B4-BE49-F238E27FC236}">
                  <a16:creationId xmlns:a16="http://schemas.microsoft.com/office/drawing/2014/main" id="{4271C7E8-13DC-D140-95D4-D681B359664D}"/>
                </a:ext>
              </a:extLst>
            </p:cNvPr>
            <p:cNvSpPr/>
            <p:nvPr/>
          </p:nvSpPr>
          <p:spPr>
            <a:xfrm>
              <a:off x="9753048" y="2369059"/>
              <a:ext cx="1815500" cy="301364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4" name="TextBox 33">
              <a:extLst>
                <a:ext uri="{FF2B5EF4-FFF2-40B4-BE49-F238E27FC236}">
                  <a16:creationId xmlns:a16="http://schemas.microsoft.com/office/drawing/2014/main" id="{F295500C-CF28-1148-8CAC-9648DC274AE2}"/>
                </a:ext>
              </a:extLst>
            </p:cNvPr>
            <p:cNvSpPr txBox="1"/>
            <p:nvPr/>
          </p:nvSpPr>
          <p:spPr>
            <a:xfrm>
              <a:off x="9753048" y="2369059"/>
              <a:ext cx="851323" cy="369332"/>
            </a:xfrm>
            <a:prstGeom prst="rect">
              <a:avLst/>
            </a:prstGeom>
            <a:noFill/>
          </p:spPr>
          <p:txBody>
            <a:bodyPr wrap="none" rtlCol="0">
              <a:spAutoFit/>
            </a:bodyPr>
            <a:lstStyle/>
            <a:p>
              <a:r>
                <a:rPr lang="en-US" dirty="0"/>
                <a:t>Block 4</a:t>
              </a:r>
            </a:p>
          </p:txBody>
        </p:sp>
        <p:sp>
          <p:nvSpPr>
            <p:cNvPr id="35" name="Rectangle 34">
              <a:extLst>
                <a:ext uri="{FF2B5EF4-FFF2-40B4-BE49-F238E27FC236}">
                  <a16:creationId xmlns:a16="http://schemas.microsoft.com/office/drawing/2014/main" id="{940AEAD0-6C1D-1848-A4B5-30325127DFB6}"/>
                </a:ext>
              </a:extLst>
            </p:cNvPr>
            <p:cNvSpPr/>
            <p:nvPr/>
          </p:nvSpPr>
          <p:spPr>
            <a:xfrm>
              <a:off x="9884942" y="282172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36" name="Rectangle 35">
              <a:extLst>
                <a:ext uri="{FF2B5EF4-FFF2-40B4-BE49-F238E27FC236}">
                  <a16:creationId xmlns:a16="http://schemas.microsoft.com/office/drawing/2014/main" id="{7D31B95F-74C0-F343-B15E-4202807B9994}"/>
                </a:ext>
              </a:extLst>
            </p:cNvPr>
            <p:cNvSpPr/>
            <p:nvPr/>
          </p:nvSpPr>
          <p:spPr>
            <a:xfrm>
              <a:off x="9881340" y="367618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Previous</a:t>
              </a:r>
            </a:p>
            <a:p>
              <a:pPr algn="ctr"/>
              <a:r>
                <a:rPr lang="en-US" dirty="0"/>
                <a:t>Hash</a:t>
              </a:r>
            </a:p>
          </p:txBody>
        </p:sp>
        <p:sp>
          <p:nvSpPr>
            <p:cNvPr id="37" name="Rectangle 36">
              <a:extLst>
                <a:ext uri="{FF2B5EF4-FFF2-40B4-BE49-F238E27FC236}">
                  <a16:creationId xmlns:a16="http://schemas.microsoft.com/office/drawing/2014/main" id="{A69DC191-E16F-C84E-8DD6-739FEE894FCB}"/>
                </a:ext>
              </a:extLst>
            </p:cNvPr>
            <p:cNvSpPr/>
            <p:nvPr/>
          </p:nvSpPr>
          <p:spPr>
            <a:xfrm>
              <a:off x="9881340" y="453065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Bob → Alice</a:t>
              </a:r>
            </a:p>
            <a:p>
              <a:pPr algn="ctr"/>
              <a:r>
                <a:rPr lang="en-US" dirty="0"/>
                <a:t>100 Units</a:t>
              </a:r>
            </a:p>
          </p:txBody>
        </p:sp>
      </p:grpSp>
      <p:cxnSp>
        <p:nvCxnSpPr>
          <p:cNvPr id="40" name="Straight Arrow Connector 39">
            <a:extLst>
              <a:ext uri="{FF2B5EF4-FFF2-40B4-BE49-F238E27FC236}">
                <a16:creationId xmlns:a16="http://schemas.microsoft.com/office/drawing/2014/main" id="{0BC74E34-135C-1241-9EC1-4BD9B2C9B677}"/>
              </a:ext>
            </a:extLst>
          </p:cNvPr>
          <p:cNvCxnSpPr>
            <a:stCxn id="36" idx="1"/>
            <a:endCxn id="24" idx="3"/>
          </p:cNvCxnSpPr>
          <p:nvPr/>
        </p:nvCxnSpPr>
        <p:spPr>
          <a:xfrm flipH="1" flipV="1">
            <a:off x="9262042" y="3143161"/>
            <a:ext cx="619298" cy="8544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7" name="Content Placeholder 2">
            <a:extLst>
              <a:ext uri="{FF2B5EF4-FFF2-40B4-BE49-F238E27FC236}">
                <a16:creationId xmlns:a16="http://schemas.microsoft.com/office/drawing/2014/main" id="{9FD42F3A-9E41-DE4D-B652-D2A15B6AEB70}"/>
              </a:ext>
            </a:extLst>
          </p:cNvPr>
          <p:cNvSpPr>
            <a:spLocks noGrp="1"/>
          </p:cNvSpPr>
          <p:nvPr>
            <p:ph idx="1"/>
          </p:nvPr>
        </p:nvSpPr>
        <p:spPr>
          <a:xfrm>
            <a:off x="1141413" y="1549242"/>
            <a:ext cx="9905999" cy="3541714"/>
          </a:xfrm>
        </p:spPr>
        <p:txBody>
          <a:bodyPr>
            <a:noAutofit/>
          </a:bodyPr>
          <a:lstStyle/>
          <a:p>
            <a:pPr marL="0" indent="0">
              <a:buNone/>
            </a:pPr>
            <a:r>
              <a:rPr lang="en-US" sz="2000" dirty="0">
                <a:solidFill>
                  <a:schemeClr val="accent5"/>
                </a:solidFill>
              </a:rPr>
              <a:t>Common Scenario of Transaction Interactions</a:t>
            </a:r>
          </a:p>
        </p:txBody>
      </p:sp>
    </p:spTree>
    <p:extLst>
      <p:ext uri="{BB962C8B-B14F-4D97-AF65-F5344CB8AC3E}">
        <p14:creationId xmlns:p14="http://schemas.microsoft.com/office/powerpoint/2010/main" val="2200197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311300" y="1623520"/>
            <a:ext cx="5697537" cy="4423989"/>
          </a:xfrm>
        </p:spPr>
        <p:txBody>
          <a:bodyPr>
            <a:noAutofit/>
          </a:bodyPr>
          <a:lstStyle/>
          <a:p>
            <a:pPr marL="0" indent="0">
              <a:buNone/>
            </a:pPr>
            <a:r>
              <a:rPr lang="en-US" sz="2000" b="1" dirty="0">
                <a:solidFill>
                  <a:schemeClr val="accent5"/>
                </a:solidFill>
              </a:rPr>
              <a:t>Data Structure Code</a:t>
            </a:r>
            <a:endParaRPr lang="en-US" sz="2000" b="1" baseline="30000" dirty="0">
              <a:solidFill>
                <a:schemeClr val="accent5"/>
              </a:solidFill>
            </a:endParaRPr>
          </a:p>
          <a:p>
            <a:r>
              <a:rPr lang="en-US" sz="2000" dirty="0"/>
              <a:t>The blockchain is made of </a:t>
            </a:r>
            <a:r>
              <a:rPr lang="en-US" sz="2000" dirty="0">
                <a:solidFill>
                  <a:schemeClr val="accent5"/>
                </a:solidFill>
              </a:rPr>
              <a:t>blocks</a:t>
            </a:r>
            <a:r>
              <a:rPr lang="en-US" sz="2000" dirty="0"/>
              <a:t> which have an index, a timestamp, a hash, and a previous hash.</a:t>
            </a:r>
          </a:p>
          <a:p>
            <a:r>
              <a:rPr lang="en-US" sz="2000" dirty="0"/>
              <a:t> The </a:t>
            </a:r>
            <a:r>
              <a:rPr lang="en-US" sz="2000" dirty="0">
                <a:solidFill>
                  <a:schemeClr val="accent5"/>
                </a:solidFill>
              </a:rPr>
              <a:t>blockchain</a:t>
            </a:r>
            <a:r>
              <a:rPr lang="en-US" sz="2000" dirty="0"/>
              <a:t> is a series of validated blocks.</a:t>
            </a:r>
          </a:p>
          <a:p>
            <a:endParaRPr lang="en-US" sz="2000" dirty="0"/>
          </a:p>
          <a:p>
            <a:pPr marL="0" indent="0">
              <a:buNone/>
            </a:pPr>
            <a:r>
              <a:rPr lang="en-US" sz="2000" b="1" dirty="0">
                <a:solidFill>
                  <a:schemeClr val="accent5"/>
                </a:solidFill>
              </a:rPr>
              <a:t>Important functions</a:t>
            </a:r>
          </a:p>
          <a:p>
            <a:r>
              <a:rPr lang="en-US" sz="2000" dirty="0" err="1">
                <a:solidFill>
                  <a:schemeClr val="tx2"/>
                </a:solidFill>
                <a:latin typeface="Courier New" panose="02070309020205020404" pitchFamily="49" charset="0"/>
                <a:cs typeface="Courier New" panose="02070309020205020404" pitchFamily="49" charset="0"/>
              </a:rPr>
              <a:t>generateBlock</a:t>
            </a:r>
            <a:endParaRPr lang="en-US" sz="2000" dirty="0">
              <a:solidFill>
                <a:schemeClr val="tx2"/>
              </a:solidFill>
              <a:latin typeface="Courier New" panose="02070309020205020404" pitchFamily="49" charset="0"/>
              <a:cs typeface="Courier New" panose="02070309020205020404" pitchFamily="49" charset="0"/>
            </a:endParaRPr>
          </a:p>
          <a:p>
            <a:r>
              <a:rPr lang="en-US" sz="2000" dirty="0" err="1">
                <a:solidFill>
                  <a:schemeClr val="tx2"/>
                </a:solidFill>
                <a:latin typeface="Courier New" panose="02070309020205020404" pitchFamily="49" charset="0"/>
                <a:cs typeface="Courier New" panose="02070309020205020404" pitchFamily="49" charset="0"/>
              </a:rPr>
              <a:t>calculateHash</a:t>
            </a:r>
            <a:endParaRPr lang="en-US" sz="2000" dirty="0">
              <a:solidFill>
                <a:schemeClr val="tx2"/>
              </a:solidFill>
              <a:latin typeface="Courier New" panose="02070309020205020404" pitchFamily="49" charset="0"/>
              <a:cs typeface="Courier New" panose="02070309020205020404" pitchFamily="49" charset="0"/>
            </a:endParaRPr>
          </a:p>
          <a:p>
            <a:r>
              <a:rPr lang="en-US" sz="2000" dirty="0" err="1">
                <a:solidFill>
                  <a:schemeClr val="tx2"/>
                </a:solidFill>
                <a:latin typeface="Courier New" panose="02070309020205020404" pitchFamily="49" charset="0"/>
                <a:cs typeface="Courier New" panose="02070309020205020404" pitchFamily="49" charset="0"/>
              </a:rPr>
              <a:t>isBlockValid</a:t>
            </a:r>
            <a:endParaRPr lang="en-US" sz="2000" dirty="0">
              <a:solidFill>
                <a:schemeClr val="tx2"/>
              </a:solidFill>
              <a:latin typeface="Courier New" panose="02070309020205020404" pitchFamily="49" charset="0"/>
              <a:cs typeface="Courier New" panose="02070309020205020404" pitchFamily="49" charset="0"/>
            </a:endParaRP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p:txBody>
          <a:bodyPr/>
          <a:lstStyle/>
          <a:p>
            <a:fld id="{6D22F896-40B5-4ADD-8801-0D06FADFA095}" type="slidenum">
              <a:rPr lang="en-US" smtClean="0"/>
              <a:t>14</a:t>
            </a:fld>
            <a:endParaRPr lang="en-US"/>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38991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Blockchain</a:t>
            </a:r>
          </a:p>
        </p:txBody>
      </p:sp>
      <p:sp>
        <p:nvSpPr>
          <p:cNvPr id="6" name="Rounded Rectangle 5">
            <a:extLst>
              <a:ext uri="{FF2B5EF4-FFF2-40B4-BE49-F238E27FC236}">
                <a16:creationId xmlns:a16="http://schemas.microsoft.com/office/drawing/2014/main" id="{5FC25713-659D-FD41-B90A-4A044FA43E6C}"/>
              </a:ext>
            </a:extLst>
          </p:cNvPr>
          <p:cNvSpPr/>
          <p:nvPr/>
        </p:nvSpPr>
        <p:spPr>
          <a:xfrm>
            <a:off x="6790983" y="1623521"/>
            <a:ext cx="4819337" cy="4006331"/>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Block represents each transaction in the   // blockchain</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type Block struct {</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Index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int</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Timestamp   string</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Transaction string</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Hash        string</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PrevHash</a:t>
            </a: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string</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Signature   string</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TimeSent</a:t>
            </a:r>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time.Time</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Blockchain is a series of validated Blocks</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type Blockchain struct {</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Blocks     []Block</a:t>
            </a: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State      map[string]</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int</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Difficulty </a:t>
            </a:r>
            <a:r>
              <a:rPr lang="en-US" sz="1200" b="1" dirty="0" err="1">
                <a:solidFill>
                  <a:srgbClr val="63A0CC"/>
                </a:solidFill>
                <a:latin typeface="Courier New" panose="02070309020205020404" pitchFamily="49" charset="0"/>
                <a:ea typeface="Times New Roman" panose="02020603050405020304" pitchFamily="18" charset="0"/>
                <a:cs typeface="Courier New" panose="02070309020205020404" pitchFamily="49" charset="0"/>
              </a:rPr>
              <a:t>int</a:t>
            </a:r>
            <a:endPar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endParaRPr>
          </a:p>
          <a:p>
            <a:r>
              <a:rPr lang="en-US" sz="1200" b="1" dirty="0">
                <a:solidFill>
                  <a:srgbClr val="63A0CC"/>
                </a:solidFill>
                <a:latin typeface="Courier New" panose="02070309020205020404" pitchFamily="49" charset="0"/>
                <a:ea typeface="Times New Roman" panose="02020603050405020304" pitchFamily="18" charset="0"/>
                <a:cs typeface="Courier New" panose="02070309020205020404" pitchFamily="49" charset="0"/>
              </a:rPr>
              <a:t>} </a:t>
            </a:r>
          </a:p>
        </p:txBody>
      </p:sp>
    </p:spTree>
    <p:extLst>
      <p:ext uri="{BB962C8B-B14F-4D97-AF65-F5344CB8AC3E}">
        <p14:creationId xmlns:p14="http://schemas.microsoft.com/office/powerpoint/2010/main" val="17085469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45917" y="1454152"/>
            <a:ext cx="4850083" cy="4974124"/>
          </a:xfrm>
        </p:spPr>
        <p:txBody>
          <a:bodyPr>
            <a:noAutofit/>
          </a:bodyPr>
          <a:lstStyle/>
          <a:p>
            <a:pPr marL="0" indent="0">
              <a:buNone/>
            </a:pPr>
            <a:r>
              <a:rPr lang="en-US" sz="2000" b="1" dirty="0">
                <a:solidFill>
                  <a:schemeClr val="accent5"/>
                </a:solidFill>
              </a:rPr>
              <a:t>The tangle</a:t>
            </a:r>
            <a:r>
              <a:rPr lang="en-US" sz="2000" b="1" baseline="30000" dirty="0">
                <a:solidFill>
                  <a:schemeClr val="accent5"/>
                </a:solidFill>
              </a:rPr>
              <a:t>[1]</a:t>
            </a:r>
          </a:p>
          <a:p>
            <a:r>
              <a:rPr lang="en-US" sz="2000" dirty="0"/>
              <a:t>Introduced by Sergei Popov</a:t>
            </a:r>
            <a:r>
              <a:rPr lang="en-US" sz="2000" dirty="0">
                <a:solidFill>
                  <a:schemeClr val="accent5"/>
                </a:solidFill>
              </a:rPr>
              <a:t> </a:t>
            </a:r>
            <a:r>
              <a:rPr lang="en-US" sz="2000" dirty="0"/>
              <a:t>as the</a:t>
            </a:r>
            <a:r>
              <a:rPr lang="en-US" sz="2000" dirty="0">
                <a:solidFill>
                  <a:schemeClr val="accent5"/>
                </a:solidFill>
              </a:rPr>
              <a:t> data structure used to store the information for IOTA</a:t>
            </a:r>
            <a:r>
              <a:rPr lang="en-US" sz="2000" dirty="0"/>
              <a:t>,</a:t>
            </a:r>
            <a:r>
              <a:rPr lang="en-US" sz="2000" dirty="0">
                <a:solidFill>
                  <a:schemeClr val="accent5"/>
                </a:solidFill>
              </a:rPr>
              <a:t> </a:t>
            </a:r>
            <a:r>
              <a:rPr lang="en-US" sz="2000" dirty="0"/>
              <a:t>a cryptocurrency for the IoT industry.</a:t>
            </a:r>
          </a:p>
          <a:p>
            <a:r>
              <a:rPr lang="en-US" sz="2000" dirty="0"/>
              <a:t>Directed acyclic graph (DAG).</a:t>
            </a:r>
          </a:p>
          <a:p>
            <a:r>
              <a:rPr lang="en-US" sz="2000" dirty="0"/>
              <a:t>According to the author, the tangle can be </a:t>
            </a:r>
            <a:r>
              <a:rPr lang="en-US" sz="2000" dirty="0">
                <a:solidFill>
                  <a:schemeClr val="accent5"/>
                </a:solidFill>
              </a:rPr>
              <a:t>blockchain’s next evolutionary step </a:t>
            </a:r>
            <a:r>
              <a:rPr lang="en-US" sz="2000" dirty="0"/>
              <a:t>and could enable a system of machine-to-machine micropayments.</a:t>
            </a:r>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15</a:t>
            </a:fld>
            <a:endParaRPr lang="en-US"/>
          </a:p>
        </p:txBody>
      </p:sp>
      <p:sp>
        <p:nvSpPr>
          <p:cNvPr id="6" name="TextBox 5">
            <a:extLst>
              <a:ext uri="{FF2B5EF4-FFF2-40B4-BE49-F238E27FC236}">
                <a16:creationId xmlns:a16="http://schemas.microsoft.com/office/drawing/2014/main" id="{A897DF9A-537A-A648-ADE9-D65C467768A5}"/>
              </a:ext>
            </a:extLst>
          </p:cNvPr>
          <p:cNvSpPr txBox="1"/>
          <p:nvPr/>
        </p:nvSpPr>
        <p:spPr>
          <a:xfrm>
            <a:off x="1394630" y="6318739"/>
            <a:ext cx="2543838" cy="307777"/>
          </a:xfrm>
          <a:prstGeom prst="rect">
            <a:avLst/>
          </a:prstGeom>
          <a:noFill/>
        </p:spPr>
        <p:txBody>
          <a:bodyPr wrap="none" rtlCol="0">
            <a:spAutoFit/>
          </a:bodyPr>
          <a:lstStyle/>
          <a:p>
            <a:r>
              <a:rPr lang="en-US" sz="1400" dirty="0"/>
              <a:t>[1] S. Popov, “The Tangle,” 2018.</a:t>
            </a:r>
          </a:p>
        </p:txBody>
      </p:sp>
      <p:sp>
        <p:nvSpPr>
          <p:cNvPr id="9" name="Title 1">
            <a:extLst>
              <a:ext uri="{FF2B5EF4-FFF2-40B4-BE49-F238E27FC236}">
                <a16:creationId xmlns:a16="http://schemas.microsoft.com/office/drawing/2014/main" id="{ED11336F-DF75-2C41-9BE0-42F043218978}"/>
              </a:ext>
            </a:extLst>
          </p:cNvPr>
          <p:cNvSpPr txBox="1">
            <a:spLocks/>
          </p:cNvSpPr>
          <p:nvPr/>
        </p:nvSpPr>
        <p:spPr>
          <a:xfrm>
            <a:off x="1245917" y="85120"/>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Underlying Data Structures for Distributed Ledgers</a:t>
            </a:r>
          </a:p>
        </p:txBody>
      </p:sp>
      <p:pic>
        <p:nvPicPr>
          <p:cNvPr id="10" name="Picture 9">
            <a:extLst>
              <a:ext uri="{FF2B5EF4-FFF2-40B4-BE49-F238E27FC236}">
                <a16:creationId xmlns:a16="http://schemas.microsoft.com/office/drawing/2014/main" id="{A8B1372D-12CA-E049-A2D6-77D614E306CE}"/>
              </a:ext>
            </a:extLst>
          </p:cNvPr>
          <p:cNvPicPr/>
          <p:nvPr/>
        </p:nvPicPr>
        <p:blipFill>
          <a:blip r:embed="rId2"/>
          <a:stretch>
            <a:fillRect/>
          </a:stretch>
        </p:blipFill>
        <p:spPr>
          <a:xfrm>
            <a:off x="6626513" y="2147881"/>
            <a:ext cx="5127183" cy="2909455"/>
          </a:xfrm>
          <a:prstGeom prst="rect">
            <a:avLst/>
          </a:prstGeom>
        </p:spPr>
      </p:pic>
    </p:spTree>
    <p:extLst>
      <p:ext uri="{BB962C8B-B14F-4D97-AF65-F5344CB8AC3E}">
        <p14:creationId xmlns:p14="http://schemas.microsoft.com/office/powerpoint/2010/main" val="2368963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45917" y="1526784"/>
            <a:ext cx="9528100" cy="4483102"/>
          </a:xfrm>
        </p:spPr>
        <p:txBody>
          <a:bodyPr>
            <a:noAutofit/>
          </a:bodyPr>
          <a:lstStyle/>
          <a:p>
            <a:pPr marL="0" indent="0">
              <a:buNone/>
            </a:pPr>
            <a:r>
              <a:rPr lang="en-US" sz="2000" b="1" dirty="0">
                <a:solidFill>
                  <a:schemeClr val="accent5"/>
                </a:solidFill>
              </a:rPr>
              <a:t>The tangle</a:t>
            </a:r>
            <a:r>
              <a:rPr lang="en-US" sz="2000" b="1" baseline="30000" dirty="0">
                <a:solidFill>
                  <a:schemeClr val="accent5"/>
                </a:solidFill>
              </a:rPr>
              <a:t>[1]</a:t>
            </a:r>
          </a:p>
          <a:p>
            <a:r>
              <a:rPr lang="en-US" sz="2000" dirty="0"/>
              <a:t>DAG</a:t>
            </a:r>
          </a:p>
          <a:p>
            <a:pPr lvl="1"/>
            <a:r>
              <a:rPr lang="en-US" dirty="0">
                <a:solidFill>
                  <a:schemeClr val="accent5"/>
                </a:solidFill>
              </a:rPr>
              <a:t>Vertices:</a:t>
            </a:r>
            <a:r>
              <a:rPr lang="en-US" dirty="0"/>
              <a:t> transactions issued by nodes.</a:t>
            </a:r>
          </a:p>
          <a:p>
            <a:pPr lvl="1"/>
            <a:r>
              <a:rPr lang="en-US" dirty="0">
                <a:solidFill>
                  <a:schemeClr val="accent5"/>
                </a:solidFill>
              </a:rPr>
              <a:t>Edges:</a:t>
            </a:r>
            <a:r>
              <a:rPr lang="en-US" dirty="0"/>
              <a:t> Obtained in the following way. When a new transaction arrives, it must approve one or two previous transactions. These approvals are represented by directed edges from the new transaction to the other transactions. </a:t>
            </a:r>
          </a:p>
          <a:p>
            <a:r>
              <a:rPr lang="en-US" sz="2000" dirty="0"/>
              <a:t>If there is not a directed edge between transaction A and transaction B, but there is a directed path of length at least two from A to B, it is said that </a:t>
            </a:r>
            <a:r>
              <a:rPr lang="en-US" sz="2000" dirty="0">
                <a:solidFill>
                  <a:schemeClr val="accent5"/>
                </a:solidFill>
              </a:rPr>
              <a:t>A indirectly approves B</a:t>
            </a:r>
            <a:r>
              <a:rPr lang="en-US" sz="2000" dirty="0"/>
              <a:t>.</a:t>
            </a:r>
          </a:p>
          <a:p>
            <a:r>
              <a:rPr lang="en-US" sz="2000" dirty="0"/>
              <a:t>As a transaction receives additional approvals, it is accepted by the system with a </a:t>
            </a:r>
            <a:r>
              <a:rPr lang="en-US" sz="2000" dirty="0">
                <a:solidFill>
                  <a:schemeClr val="accent5"/>
                </a:solidFill>
              </a:rPr>
              <a:t>higher level of confidence</a:t>
            </a:r>
            <a:r>
              <a:rPr lang="en-US" sz="2000" dirty="0"/>
              <a:t>. </a:t>
            </a:r>
          </a:p>
          <a:p>
            <a:endParaRPr lang="en-US" sz="2000" dirty="0"/>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16</a:t>
            </a:fld>
            <a:endParaRPr lang="en-US"/>
          </a:p>
        </p:txBody>
      </p:sp>
      <p:sp>
        <p:nvSpPr>
          <p:cNvPr id="9" name="Title 1">
            <a:extLst>
              <a:ext uri="{FF2B5EF4-FFF2-40B4-BE49-F238E27FC236}">
                <a16:creationId xmlns:a16="http://schemas.microsoft.com/office/drawing/2014/main" id="{ED11336F-DF75-2C41-9BE0-42F043218978}"/>
              </a:ext>
            </a:extLst>
          </p:cNvPr>
          <p:cNvSpPr txBox="1">
            <a:spLocks/>
          </p:cNvSpPr>
          <p:nvPr/>
        </p:nvSpPr>
        <p:spPr>
          <a:xfrm>
            <a:off x="1245917" y="85120"/>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Underlying Data Structures for Distributed Ledgers</a:t>
            </a:r>
          </a:p>
        </p:txBody>
      </p:sp>
      <p:sp>
        <p:nvSpPr>
          <p:cNvPr id="7" name="TextBox 6">
            <a:extLst>
              <a:ext uri="{FF2B5EF4-FFF2-40B4-BE49-F238E27FC236}">
                <a16:creationId xmlns:a16="http://schemas.microsoft.com/office/drawing/2014/main" id="{C48DF81F-A841-6A47-9071-092208B87144}"/>
              </a:ext>
            </a:extLst>
          </p:cNvPr>
          <p:cNvSpPr txBox="1"/>
          <p:nvPr/>
        </p:nvSpPr>
        <p:spPr>
          <a:xfrm>
            <a:off x="1394630" y="6346875"/>
            <a:ext cx="2543838" cy="307777"/>
          </a:xfrm>
          <a:prstGeom prst="rect">
            <a:avLst/>
          </a:prstGeom>
          <a:noFill/>
        </p:spPr>
        <p:txBody>
          <a:bodyPr wrap="none" rtlCol="0">
            <a:spAutoFit/>
          </a:bodyPr>
          <a:lstStyle/>
          <a:p>
            <a:r>
              <a:rPr lang="en-US" sz="1400" dirty="0"/>
              <a:t>[1] S. Popov, “The Tangle,” 2018.</a:t>
            </a:r>
          </a:p>
        </p:txBody>
      </p:sp>
    </p:spTree>
    <p:extLst>
      <p:ext uri="{BB962C8B-B14F-4D97-AF65-F5344CB8AC3E}">
        <p14:creationId xmlns:p14="http://schemas.microsoft.com/office/powerpoint/2010/main" val="6734809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a:xfrm>
            <a:off x="10276322" y="6424072"/>
            <a:ext cx="771089" cy="365125"/>
          </a:xfrm>
        </p:spPr>
        <p:txBody>
          <a:bodyPr/>
          <a:lstStyle/>
          <a:p>
            <a:fld id="{6D22F896-40B5-4ADD-8801-0D06FADFA095}" type="slidenum">
              <a:rPr lang="en-US" smtClean="0"/>
              <a:t>17</a:t>
            </a:fld>
            <a:endParaRPr lang="en-US" dirty="0"/>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104239"/>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TANGLE</a:t>
            </a:r>
          </a:p>
        </p:txBody>
      </p:sp>
      <p:grpSp>
        <p:nvGrpSpPr>
          <p:cNvPr id="8" name="Group 7">
            <a:extLst>
              <a:ext uri="{FF2B5EF4-FFF2-40B4-BE49-F238E27FC236}">
                <a16:creationId xmlns:a16="http://schemas.microsoft.com/office/drawing/2014/main" id="{61E1D040-3068-3B4B-92BC-89D5CB0F2BB9}"/>
              </a:ext>
            </a:extLst>
          </p:cNvPr>
          <p:cNvGrpSpPr/>
          <p:nvPr/>
        </p:nvGrpSpPr>
        <p:grpSpPr>
          <a:xfrm>
            <a:off x="840931" y="2809367"/>
            <a:ext cx="2327432" cy="1213080"/>
            <a:chOff x="1059038" y="2367589"/>
            <a:chExt cx="1815500" cy="1213080"/>
          </a:xfrm>
        </p:grpSpPr>
        <p:sp>
          <p:nvSpPr>
            <p:cNvPr id="10" name="Rectangle 9">
              <a:extLst>
                <a:ext uri="{FF2B5EF4-FFF2-40B4-BE49-F238E27FC236}">
                  <a16:creationId xmlns:a16="http://schemas.microsoft.com/office/drawing/2014/main" id="{1200D883-53E0-E843-9C22-FEEFBF4AC984}"/>
                </a:ext>
              </a:extLst>
            </p:cNvPr>
            <p:cNvSpPr/>
            <p:nvPr/>
          </p:nvSpPr>
          <p:spPr>
            <a:xfrm>
              <a:off x="1059038" y="2367589"/>
              <a:ext cx="1815500" cy="121308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 name="TextBox 10">
              <a:extLst>
                <a:ext uri="{FF2B5EF4-FFF2-40B4-BE49-F238E27FC236}">
                  <a16:creationId xmlns:a16="http://schemas.microsoft.com/office/drawing/2014/main" id="{1DAEC19D-7CB4-C74A-8BAB-E4E7D879FEEF}"/>
                </a:ext>
              </a:extLst>
            </p:cNvPr>
            <p:cNvSpPr txBox="1"/>
            <p:nvPr/>
          </p:nvSpPr>
          <p:spPr>
            <a:xfrm>
              <a:off x="1059038" y="2367589"/>
              <a:ext cx="1083658" cy="369332"/>
            </a:xfrm>
            <a:prstGeom prst="rect">
              <a:avLst/>
            </a:prstGeom>
            <a:noFill/>
          </p:spPr>
          <p:txBody>
            <a:bodyPr wrap="none" rtlCol="0">
              <a:spAutoFit/>
            </a:bodyPr>
            <a:lstStyle/>
            <a:p>
              <a:r>
                <a:rPr lang="en-US" dirty="0"/>
                <a:t>Transaction 0</a:t>
              </a:r>
            </a:p>
          </p:txBody>
        </p:sp>
        <p:sp>
          <p:nvSpPr>
            <p:cNvPr id="12" name="Rectangle 11">
              <a:extLst>
                <a:ext uri="{FF2B5EF4-FFF2-40B4-BE49-F238E27FC236}">
                  <a16:creationId xmlns:a16="http://schemas.microsoft.com/office/drawing/2014/main" id="{7FB2CD1F-B9CB-2F49-9BCC-564B6805D075}"/>
                </a:ext>
              </a:extLst>
            </p:cNvPr>
            <p:cNvSpPr/>
            <p:nvPr/>
          </p:nvSpPr>
          <p:spPr>
            <a:xfrm>
              <a:off x="1190932" y="282025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grpSp>
      <p:grpSp>
        <p:nvGrpSpPr>
          <p:cNvPr id="7" name="Group 6">
            <a:extLst>
              <a:ext uri="{FF2B5EF4-FFF2-40B4-BE49-F238E27FC236}">
                <a16:creationId xmlns:a16="http://schemas.microsoft.com/office/drawing/2014/main" id="{F2D3447E-12CB-DC4B-9183-5653B72777F8}"/>
              </a:ext>
            </a:extLst>
          </p:cNvPr>
          <p:cNvGrpSpPr/>
          <p:nvPr/>
        </p:nvGrpSpPr>
        <p:grpSpPr>
          <a:xfrm>
            <a:off x="3734605" y="1574391"/>
            <a:ext cx="3479851" cy="2063264"/>
            <a:chOff x="4977526" y="1563340"/>
            <a:chExt cx="3479851" cy="2063264"/>
          </a:xfrm>
        </p:grpSpPr>
        <p:sp>
          <p:nvSpPr>
            <p:cNvPr id="14" name="Rectangle 13">
              <a:extLst>
                <a:ext uri="{FF2B5EF4-FFF2-40B4-BE49-F238E27FC236}">
                  <a16:creationId xmlns:a16="http://schemas.microsoft.com/office/drawing/2014/main" id="{84FAC42B-5030-FD45-BABF-9A650A006F82}"/>
                </a:ext>
              </a:extLst>
            </p:cNvPr>
            <p:cNvSpPr/>
            <p:nvPr/>
          </p:nvSpPr>
          <p:spPr>
            <a:xfrm>
              <a:off x="4977526" y="1563340"/>
              <a:ext cx="3479851" cy="206326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 name="TextBox 14">
              <a:extLst>
                <a:ext uri="{FF2B5EF4-FFF2-40B4-BE49-F238E27FC236}">
                  <a16:creationId xmlns:a16="http://schemas.microsoft.com/office/drawing/2014/main" id="{938F4600-D084-1D44-B2EE-F1B04D2079AC}"/>
                </a:ext>
              </a:extLst>
            </p:cNvPr>
            <p:cNvSpPr txBox="1"/>
            <p:nvPr/>
          </p:nvSpPr>
          <p:spPr>
            <a:xfrm>
              <a:off x="4977527" y="1563340"/>
              <a:ext cx="1389226" cy="369332"/>
            </a:xfrm>
            <a:prstGeom prst="rect">
              <a:avLst/>
            </a:prstGeom>
            <a:noFill/>
          </p:spPr>
          <p:txBody>
            <a:bodyPr wrap="none" rtlCol="0">
              <a:spAutoFit/>
            </a:bodyPr>
            <a:lstStyle/>
            <a:p>
              <a:r>
                <a:rPr lang="en-US" dirty="0"/>
                <a:t>Transaction 1</a:t>
              </a:r>
            </a:p>
          </p:txBody>
        </p:sp>
        <p:sp>
          <p:nvSpPr>
            <p:cNvPr id="16" name="Rectangle 15">
              <a:extLst>
                <a:ext uri="{FF2B5EF4-FFF2-40B4-BE49-F238E27FC236}">
                  <a16:creationId xmlns:a16="http://schemas.microsoft.com/office/drawing/2014/main" id="{55988586-4C4A-214E-B449-FEC27AB326AE}"/>
                </a:ext>
              </a:extLst>
            </p:cNvPr>
            <p:cNvSpPr/>
            <p:nvPr/>
          </p:nvSpPr>
          <p:spPr>
            <a:xfrm>
              <a:off x="5109421" y="2016006"/>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#1</a:t>
              </a:r>
            </a:p>
          </p:txBody>
        </p:sp>
        <p:sp>
          <p:nvSpPr>
            <p:cNvPr id="17" name="Rectangle 16">
              <a:extLst>
                <a:ext uri="{FF2B5EF4-FFF2-40B4-BE49-F238E27FC236}">
                  <a16:creationId xmlns:a16="http://schemas.microsoft.com/office/drawing/2014/main" id="{86B767B1-D80E-D940-B8A1-0705CDA9E478}"/>
                </a:ext>
              </a:extLst>
            </p:cNvPr>
            <p:cNvSpPr/>
            <p:nvPr/>
          </p:nvSpPr>
          <p:spPr>
            <a:xfrm>
              <a:off x="6780349" y="2016006"/>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18" name="Rectangle 17">
              <a:extLst>
                <a:ext uri="{FF2B5EF4-FFF2-40B4-BE49-F238E27FC236}">
                  <a16:creationId xmlns:a16="http://schemas.microsoft.com/office/drawing/2014/main" id="{8A0710AF-CF9F-1D44-8927-EC18F7B432B8}"/>
                </a:ext>
              </a:extLst>
            </p:cNvPr>
            <p:cNvSpPr/>
            <p:nvPr/>
          </p:nvSpPr>
          <p:spPr>
            <a:xfrm>
              <a:off x="6780348" y="282246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Alice → Bob</a:t>
              </a:r>
            </a:p>
            <a:p>
              <a:pPr algn="ctr"/>
              <a:r>
                <a:rPr lang="en-US" dirty="0"/>
                <a:t>100 units</a:t>
              </a:r>
            </a:p>
          </p:txBody>
        </p:sp>
      </p:grpSp>
      <p:grpSp>
        <p:nvGrpSpPr>
          <p:cNvPr id="20" name="Group 19">
            <a:extLst>
              <a:ext uri="{FF2B5EF4-FFF2-40B4-BE49-F238E27FC236}">
                <a16:creationId xmlns:a16="http://schemas.microsoft.com/office/drawing/2014/main" id="{85662C15-DF84-E84D-BF9D-702F3D04C3BF}"/>
              </a:ext>
            </a:extLst>
          </p:cNvPr>
          <p:cNvGrpSpPr/>
          <p:nvPr/>
        </p:nvGrpSpPr>
        <p:grpSpPr>
          <a:xfrm>
            <a:off x="3734605" y="3917998"/>
            <a:ext cx="3479851" cy="2063264"/>
            <a:chOff x="4977526" y="1563340"/>
            <a:chExt cx="3479851" cy="2063264"/>
          </a:xfrm>
        </p:grpSpPr>
        <p:sp>
          <p:nvSpPr>
            <p:cNvPr id="21" name="Rectangle 20">
              <a:extLst>
                <a:ext uri="{FF2B5EF4-FFF2-40B4-BE49-F238E27FC236}">
                  <a16:creationId xmlns:a16="http://schemas.microsoft.com/office/drawing/2014/main" id="{DE59198A-190C-0B44-BED5-613D5B5E5191}"/>
                </a:ext>
              </a:extLst>
            </p:cNvPr>
            <p:cNvSpPr/>
            <p:nvPr/>
          </p:nvSpPr>
          <p:spPr>
            <a:xfrm>
              <a:off x="4977526" y="1563340"/>
              <a:ext cx="3479851" cy="206326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 name="TextBox 21">
              <a:extLst>
                <a:ext uri="{FF2B5EF4-FFF2-40B4-BE49-F238E27FC236}">
                  <a16:creationId xmlns:a16="http://schemas.microsoft.com/office/drawing/2014/main" id="{EBC3FFFB-292B-244C-9F24-4CC020F8D79F}"/>
                </a:ext>
              </a:extLst>
            </p:cNvPr>
            <p:cNvSpPr txBox="1"/>
            <p:nvPr/>
          </p:nvSpPr>
          <p:spPr>
            <a:xfrm>
              <a:off x="4977527" y="1563340"/>
              <a:ext cx="1389226" cy="369332"/>
            </a:xfrm>
            <a:prstGeom prst="rect">
              <a:avLst/>
            </a:prstGeom>
            <a:noFill/>
          </p:spPr>
          <p:txBody>
            <a:bodyPr wrap="none" rtlCol="0">
              <a:spAutoFit/>
            </a:bodyPr>
            <a:lstStyle/>
            <a:p>
              <a:r>
                <a:rPr lang="en-US" dirty="0"/>
                <a:t>Transaction 2</a:t>
              </a:r>
            </a:p>
          </p:txBody>
        </p:sp>
        <p:sp>
          <p:nvSpPr>
            <p:cNvPr id="23" name="Rectangle 22">
              <a:extLst>
                <a:ext uri="{FF2B5EF4-FFF2-40B4-BE49-F238E27FC236}">
                  <a16:creationId xmlns:a16="http://schemas.microsoft.com/office/drawing/2014/main" id="{88406C8D-023D-664B-AB0E-47D6A8E1C831}"/>
                </a:ext>
              </a:extLst>
            </p:cNvPr>
            <p:cNvSpPr/>
            <p:nvPr/>
          </p:nvSpPr>
          <p:spPr>
            <a:xfrm>
              <a:off x="5109421" y="2016006"/>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#1</a:t>
              </a:r>
            </a:p>
          </p:txBody>
        </p:sp>
        <p:sp>
          <p:nvSpPr>
            <p:cNvPr id="24" name="Rectangle 23">
              <a:extLst>
                <a:ext uri="{FF2B5EF4-FFF2-40B4-BE49-F238E27FC236}">
                  <a16:creationId xmlns:a16="http://schemas.microsoft.com/office/drawing/2014/main" id="{2C28C9DF-26C9-E240-99B2-6C8006C6D218}"/>
                </a:ext>
              </a:extLst>
            </p:cNvPr>
            <p:cNvSpPr/>
            <p:nvPr/>
          </p:nvSpPr>
          <p:spPr>
            <a:xfrm>
              <a:off x="6780349" y="2016006"/>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25" name="Rectangle 24">
              <a:extLst>
                <a:ext uri="{FF2B5EF4-FFF2-40B4-BE49-F238E27FC236}">
                  <a16:creationId xmlns:a16="http://schemas.microsoft.com/office/drawing/2014/main" id="{2C0568E6-0243-464E-B6BE-9C3B7267CCE2}"/>
                </a:ext>
              </a:extLst>
            </p:cNvPr>
            <p:cNvSpPr/>
            <p:nvPr/>
          </p:nvSpPr>
          <p:spPr>
            <a:xfrm>
              <a:off x="6780348" y="282246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Alice → Carl</a:t>
              </a:r>
            </a:p>
            <a:p>
              <a:pPr algn="ctr"/>
              <a:r>
                <a:rPr lang="en-US" dirty="0"/>
                <a:t>100 units</a:t>
              </a:r>
            </a:p>
          </p:txBody>
        </p:sp>
      </p:grpSp>
      <p:grpSp>
        <p:nvGrpSpPr>
          <p:cNvPr id="53" name="Group 52">
            <a:extLst>
              <a:ext uri="{FF2B5EF4-FFF2-40B4-BE49-F238E27FC236}">
                <a16:creationId xmlns:a16="http://schemas.microsoft.com/office/drawing/2014/main" id="{42BA8B24-BF3A-BE4C-A867-32C3F5DA4201}"/>
              </a:ext>
            </a:extLst>
          </p:cNvPr>
          <p:cNvGrpSpPr/>
          <p:nvPr/>
        </p:nvGrpSpPr>
        <p:grpSpPr>
          <a:xfrm>
            <a:off x="7780698" y="1574391"/>
            <a:ext cx="3479851" cy="2063264"/>
            <a:chOff x="7780697" y="1574391"/>
            <a:chExt cx="3479851" cy="2063264"/>
          </a:xfrm>
        </p:grpSpPr>
        <p:sp>
          <p:nvSpPr>
            <p:cNvPr id="27" name="Rectangle 26">
              <a:extLst>
                <a:ext uri="{FF2B5EF4-FFF2-40B4-BE49-F238E27FC236}">
                  <a16:creationId xmlns:a16="http://schemas.microsoft.com/office/drawing/2014/main" id="{41012EAE-F5F5-D944-B4AD-120C206C7C00}"/>
                </a:ext>
              </a:extLst>
            </p:cNvPr>
            <p:cNvSpPr/>
            <p:nvPr/>
          </p:nvSpPr>
          <p:spPr>
            <a:xfrm>
              <a:off x="7780697" y="1574391"/>
              <a:ext cx="3479851" cy="206326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8" name="TextBox 27">
              <a:extLst>
                <a:ext uri="{FF2B5EF4-FFF2-40B4-BE49-F238E27FC236}">
                  <a16:creationId xmlns:a16="http://schemas.microsoft.com/office/drawing/2014/main" id="{4B65EA76-D251-B740-9CDF-A88F867906BF}"/>
                </a:ext>
              </a:extLst>
            </p:cNvPr>
            <p:cNvSpPr txBox="1"/>
            <p:nvPr/>
          </p:nvSpPr>
          <p:spPr>
            <a:xfrm>
              <a:off x="7780698" y="1574391"/>
              <a:ext cx="1389226" cy="369332"/>
            </a:xfrm>
            <a:prstGeom prst="rect">
              <a:avLst/>
            </a:prstGeom>
            <a:noFill/>
          </p:spPr>
          <p:txBody>
            <a:bodyPr wrap="none" rtlCol="0">
              <a:spAutoFit/>
            </a:bodyPr>
            <a:lstStyle/>
            <a:p>
              <a:r>
                <a:rPr lang="en-US" dirty="0"/>
                <a:t>Transaction 3</a:t>
              </a:r>
            </a:p>
          </p:txBody>
        </p:sp>
        <p:sp>
          <p:nvSpPr>
            <p:cNvPr id="29" name="Rectangle 28">
              <a:extLst>
                <a:ext uri="{FF2B5EF4-FFF2-40B4-BE49-F238E27FC236}">
                  <a16:creationId xmlns:a16="http://schemas.microsoft.com/office/drawing/2014/main" id="{537B1FC7-7877-0C4A-9F57-56C916D51DE5}"/>
                </a:ext>
              </a:extLst>
            </p:cNvPr>
            <p:cNvSpPr/>
            <p:nvPr/>
          </p:nvSpPr>
          <p:spPr>
            <a:xfrm>
              <a:off x="7912592" y="202705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#1</a:t>
              </a:r>
            </a:p>
          </p:txBody>
        </p:sp>
        <p:sp>
          <p:nvSpPr>
            <p:cNvPr id="30" name="Rectangle 29">
              <a:extLst>
                <a:ext uri="{FF2B5EF4-FFF2-40B4-BE49-F238E27FC236}">
                  <a16:creationId xmlns:a16="http://schemas.microsoft.com/office/drawing/2014/main" id="{17C050AE-E343-184B-B3CD-52C748B00659}"/>
                </a:ext>
              </a:extLst>
            </p:cNvPr>
            <p:cNvSpPr/>
            <p:nvPr/>
          </p:nvSpPr>
          <p:spPr>
            <a:xfrm>
              <a:off x="9583520" y="2027057"/>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31" name="Rectangle 30">
              <a:extLst>
                <a:ext uri="{FF2B5EF4-FFF2-40B4-BE49-F238E27FC236}">
                  <a16:creationId xmlns:a16="http://schemas.microsoft.com/office/drawing/2014/main" id="{F8C8116F-F1A3-C041-819F-37F9DA232261}"/>
                </a:ext>
              </a:extLst>
            </p:cNvPr>
            <p:cNvSpPr/>
            <p:nvPr/>
          </p:nvSpPr>
          <p:spPr>
            <a:xfrm>
              <a:off x="9583519" y="2833511"/>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Carl → Bob</a:t>
              </a:r>
            </a:p>
            <a:p>
              <a:pPr algn="ctr"/>
              <a:r>
                <a:rPr lang="en-US" dirty="0"/>
                <a:t>100 units</a:t>
              </a:r>
            </a:p>
          </p:txBody>
        </p:sp>
        <p:sp>
          <p:nvSpPr>
            <p:cNvPr id="38" name="Rectangle 37">
              <a:extLst>
                <a:ext uri="{FF2B5EF4-FFF2-40B4-BE49-F238E27FC236}">
                  <a16:creationId xmlns:a16="http://schemas.microsoft.com/office/drawing/2014/main" id="{A50EBF53-AACB-0741-84B0-866C231A6166}"/>
                </a:ext>
              </a:extLst>
            </p:cNvPr>
            <p:cNvSpPr/>
            <p:nvPr/>
          </p:nvSpPr>
          <p:spPr>
            <a:xfrm>
              <a:off x="7912592" y="2832316"/>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#2</a:t>
              </a:r>
            </a:p>
          </p:txBody>
        </p:sp>
      </p:grpSp>
      <p:grpSp>
        <p:nvGrpSpPr>
          <p:cNvPr id="54" name="Group 53">
            <a:extLst>
              <a:ext uri="{FF2B5EF4-FFF2-40B4-BE49-F238E27FC236}">
                <a16:creationId xmlns:a16="http://schemas.microsoft.com/office/drawing/2014/main" id="{7B65EE5F-BA5A-F04F-B6AC-0D4F1297953A}"/>
              </a:ext>
            </a:extLst>
          </p:cNvPr>
          <p:cNvGrpSpPr/>
          <p:nvPr/>
        </p:nvGrpSpPr>
        <p:grpSpPr>
          <a:xfrm>
            <a:off x="7780698" y="3917998"/>
            <a:ext cx="3479851" cy="2063264"/>
            <a:chOff x="7780697" y="3917998"/>
            <a:chExt cx="3479851" cy="2063264"/>
          </a:xfrm>
        </p:grpSpPr>
        <p:sp>
          <p:nvSpPr>
            <p:cNvPr id="33" name="Rectangle 32">
              <a:extLst>
                <a:ext uri="{FF2B5EF4-FFF2-40B4-BE49-F238E27FC236}">
                  <a16:creationId xmlns:a16="http://schemas.microsoft.com/office/drawing/2014/main" id="{246F7321-8020-A341-9BDC-1EF900191734}"/>
                </a:ext>
              </a:extLst>
            </p:cNvPr>
            <p:cNvSpPr/>
            <p:nvPr/>
          </p:nvSpPr>
          <p:spPr>
            <a:xfrm>
              <a:off x="7780697" y="3917998"/>
              <a:ext cx="3479851" cy="206326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4" name="TextBox 33">
              <a:extLst>
                <a:ext uri="{FF2B5EF4-FFF2-40B4-BE49-F238E27FC236}">
                  <a16:creationId xmlns:a16="http://schemas.microsoft.com/office/drawing/2014/main" id="{07DAC489-47FC-C24E-884E-2E79FFB7566B}"/>
                </a:ext>
              </a:extLst>
            </p:cNvPr>
            <p:cNvSpPr txBox="1"/>
            <p:nvPr/>
          </p:nvSpPr>
          <p:spPr>
            <a:xfrm>
              <a:off x="7780698" y="3917998"/>
              <a:ext cx="1389226" cy="369332"/>
            </a:xfrm>
            <a:prstGeom prst="rect">
              <a:avLst/>
            </a:prstGeom>
            <a:noFill/>
          </p:spPr>
          <p:txBody>
            <a:bodyPr wrap="none" rtlCol="0">
              <a:spAutoFit/>
            </a:bodyPr>
            <a:lstStyle/>
            <a:p>
              <a:r>
                <a:rPr lang="en-US" dirty="0"/>
                <a:t>Transaction 4</a:t>
              </a:r>
            </a:p>
          </p:txBody>
        </p:sp>
        <p:sp>
          <p:nvSpPr>
            <p:cNvPr id="35" name="Rectangle 34">
              <a:extLst>
                <a:ext uri="{FF2B5EF4-FFF2-40B4-BE49-F238E27FC236}">
                  <a16:creationId xmlns:a16="http://schemas.microsoft.com/office/drawing/2014/main" id="{DB464699-FE79-3248-9007-F69CAA81B55B}"/>
                </a:ext>
              </a:extLst>
            </p:cNvPr>
            <p:cNvSpPr/>
            <p:nvPr/>
          </p:nvSpPr>
          <p:spPr>
            <a:xfrm>
              <a:off x="7912592" y="4370664"/>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#1</a:t>
              </a:r>
            </a:p>
          </p:txBody>
        </p:sp>
        <p:sp>
          <p:nvSpPr>
            <p:cNvPr id="36" name="Rectangle 35">
              <a:extLst>
                <a:ext uri="{FF2B5EF4-FFF2-40B4-BE49-F238E27FC236}">
                  <a16:creationId xmlns:a16="http://schemas.microsoft.com/office/drawing/2014/main" id="{0200DCCF-8346-6C4A-8C4A-256BC5B6A285}"/>
                </a:ext>
              </a:extLst>
            </p:cNvPr>
            <p:cNvSpPr/>
            <p:nvPr/>
          </p:nvSpPr>
          <p:spPr>
            <a:xfrm>
              <a:off x="9583520" y="4370664"/>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p:txBody>
        </p:sp>
        <p:sp>
          <p:nvSpPr>
            <p:cNvPr id="37" name="Rectangle 36">
              <a:extLst>
                <a:ext uri="{FF2B5EF4-FFF2-40B4-BE49-F238E27FC236}">
                  <a16:creationId xmlns:a16="http://schemas.microsoft.com/office/drawing/2014/main" id="{05954138-6EFE-9246-97AE-682E612F03CA}"/>
                </a:ext>
              </a:extLst>
            </p:cNvPr>
            <p:cNvSpPr/>
            <p:nvPr/>
          </p:nvSpPr>
          <p:spPr>
            <a:xfrm>
              <a:off x="9583519" y="5177118"/>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Bob → Alice</a:t>
              </a:r>
            </a:p>
            <a:p>
              <a:pPr algn="ctr"/>
              <a:r>
                <a:rPr lang="en-US" dirty="0"/>
                <a:t>100 units</a:t>
              </a:r>
            </a:p>
          </p:txBody>
        </p:sp>
        <p:sp>
          <p:nvSpPr>
            <p:cNvPr id="39" name="Rectangle 38">
              <a:extLst>
                <a:ext uri="{FF2B5EF4-FFF2-40B4-BE49-F238E27FC236}">
                  <a16:creationId xmlns:a16="http://schemas.microsoft.com/office/drawing/2014/main" id="{14FBE67B-A087-3543-9A0C-623326077C0B}"/>
                </a:ext>
              </a:extLst>
            </p:cNvPr>
            <p:cNvSpPr/>
            <p:nvPr/>
          </p:nvSpPr>
          <p:spPr>
            <a:xfrm>
              <a:off x="7928575" y="5177118"/>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Hash</a:t>
              </a:r>
            </a:p>
            <a:p>
              <a:pPr algn="ctr"/>
              <a:r>
                <a:rPr lang="en-US" dirty="0"/>
                <a:t>Approved #2</a:t>
              </a:r>
            </a:p>
          </p:txBody>
        </p:sp>
      </p:grpSp>
      <p:cxnSp>
        <p:nvCxnSpPr>
          <p:cNvPr id="41" name="Straight Arrow Connector 40">
            <a:extLst>
              <a:ext uri="{FF2B5EF4-FFF2-40B4-BE49-F238E27FC236}">
                <a16:creationId xmlns:a16="http://schemas.microsoft.com/office/drawing/2014/main" id="{66E45CFE-0380-DB45-93A6-CC7DA7699077}"/>
              </a:ext>
            </a:extLst>
          </p:cNvPr>
          <p:cNvCxnSpPr>
            <a:stCxn id="16" idx="1"/>
            <a:endCxn id="12" idx="3"/>
          </p:cNvCxnSpPr>
          <p:nvPr/>
        </p:nvCxnSpPr>
        <p:spPr>
          <a:xfrm flipH="1">
            <a:off x="3008512" y="2348493"/>
            <a:ext cx="857988" cy="12349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0C2EFDB1-E5AB-9C42-B081-05EDA83348CF}"/>
              </a:ext>
            </a:extLst>
          </p:cNvPr>
          <p:cNvCxnSpPr>
            <a:stCxn id="23" idx="1"/>
            <a:endCxn id="12" idx="3"/>
          </p:cNvCxnSpPr>
          <p:nvPr/>
        </p:nvCxnSpPr>
        <p:spPr>
          <a:xfrm flipH="1" flipV="1">
            <a:off x="3008512" y="3583469"/>
            <a:ext cx="857988" cy="11086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6AF87792-4504-564B-8983-B2830907F38C}"/>
              </a:ext>
            </a:extLst>
          </p:cNvPr>
          <p:cNvCxnSpPr>
            <a:stCxn id="29" idx="1"/>
            <a:endCxn id="17" idx="3"/>
          </p:cNvCxnSpPr>
          <p:nvPr/>
        </p:nvCxnSpPr>
        <p:spPr>
          <a:xfrm flipH="1">
            <a:off x="7096344" y="2348493"/>
            <a:ext cx="81624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7" name="Straight Arrow Connector 46">
            <a:extLst>
              <a:ext uri="{FF2B5EF4-FFF2-40B4-BE49-F238E27FC236}">
                <a16:creationId xmlns:a16="http://schemas.microsoft.com/office/drawing/2014/main" id="{A3CAAADB-008F-944E-977E-05AF2C4C8DB9}"/>
              </a:ext>
            </a:extLst>
          </p:cNvPr>
          <p:cNvCxnSpPr>
            <a:cxnSpLocks/>
            <a:stCxn id="38" idx="1"/>
            <a:endCxn id="24" idx="3"/>
          </p:cNvCxnSpPr>
          <p:nvPr/>
        </p:nvCxnSpPr>
        <p:spPr>
          <a:xfrm flipH="1">
            <a:off x="7096344" y="3153752"/>
            <a:ext cx="816249" cy="15383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0" name="Straight Arrow Connector 49">
            <a:extLst>
              <a:ext uri="{FF2B5EF4-FFF2-40B4-BE49-F238E27FC236}">
                <a16:creationId xmlns:a16="http://schemas.microsoft.com/office/drawing/2014/main" id="{EC58999D-2F0E-AF4E-90CA-B879F38737EC}"/>
              </a:ext>
            </a:extLst>
          </p:cNvPr>
          <p:cNvCxnSpPr>
            <a:stCxn id="35" idx="1"/>
            <a:endCxn id="17" idx="3"/>
          </p:cNvCxnSpPr>
          <p:nvPr/>
        </p:nvCxnSpPr>
        <p:spPr>
          <a:xfrm flipH="1" flipV="1">
            <a:off x="7096344" y="2348494"/>
            <a:ext cx="816249" cy="23436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DCAB0A54-D4C5-0743-B53E-57CFB467F5AC}"/>
              </a:ext>
            </a:extLst>
          </p:cNvPr>
          <p:cNvCxnSpPr>
            <a:stCxn id="39" idx="1"/>
            <a:endCxn id="24" idx="3"/>
          </p:cNvCxnSpPr>
          <p:nvPr/>
        </p:nvCxnSpPr>
        <p:spPr>
          <a:xfrm flipH="1" flipV="1">
            <a:off x="7096343" y="4692100"/>
            <a:ext cx="832232" cy="8064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5" name="Content Placeholder 2">
            <a:extLst>
              <a:ext uri="{FF2B5EF4-FFF2-40B4-BE49-F238E27FC236}">
                <a16:creationId xmlns:a16="http://schemas.microsoft.com/office/drawing/2014/main" id="{6D261A74-8172-244C-AEB1-57958582C251}"/>
              </a:ext>
            </a:extLst>
          </p:cNvPr>
          <p:cNvSpPr>
            <a:spLocks noGrp="1"/>
          </p:cNvSpPr>
          <p:nvPr>
            <p:ph idx="1"/>
          </p:nvPr>
        </p:nvSpPr>
        <p:spPr>
          <a:xfrm>
            <a:off x="1141413" y="939643"/>
            <a:ext cx="9905999" cy="3541714"/>
          </a:xfrm>
        </p:spPr>
        <p:txBody>
          <a:bodyPr>
            <a:noAutofit/>
          </a:bodyPr>
          <a:lstStyle/>
          <a:p>
            <a:pPr marL="0" indent="0">
              <a:buNone/>
            </a:pPr>
            <a:r>
              <a:rPr lang="en-US" sz="2000" dirty="0">
                <a:solidFill>
                  <a:schemeClr val="accent5"/>
                </a:solidFill>
              </a:rPr>
              <a:t>Common Scenario of Transaction Interactions</a:t>
            </a:r>
          </a:p>
        </p:txBody>
      </p:sp>
    </p:spTree>
    <p:extLst>
      <p:ext uri="{BB962C8B-B14F-4D97-AF65-F5344CB8AC3E}">
        <p14:creationId xmlns:p14="http://schemas.microsoft.com/office/powerpoint/2010/main" val="1656542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71751" y="1585959"/>
            <a:ext cx="5830887" cy="4170605"/>
          </a:xfrm>
        </p:spPr>
        <p:txBody>
          <a:bodyPr>
            <a:noAutofit/>
          </a:bodyPr>
          <a:lstStyle/>
          <a:p>
            <a:pPr marL="0" indent="0">
              <a:lnSpc>
                <a:spcPct val="100000"/>
              </a:lnSpc>
              <a:buNone/>
            </a:pPr>
            <a:r>
              <a:rPr lang="en-US" sz="2000" b="1" dirty="0">
                <a:solidFill>
                  <a:schemeClr val="accent5"/>
                </a:solidFill>
              </a:rPr>
              <a:t>Data Structure Code</a:t>
            </a:r>
            <a:endParaRPr lang="en-US" sz="2000" b="1" baseline="30000" dirty="0">
              <a:solidFill>
                <a:schemeClr val="accent5"/>
              </a:solidFill>
            </a:endParaRPr>
          </a:p>
          <a:p>
            <a:pPr>
              <a:lnSpc>
                <a:spcPct val="100000"/>
              </a:lnSpc>
            </a:pPr>
            <a:r>
              <a:rPr lang="en-US" sz="2000" dirty="0"/>
              <a:t>There are </a:t>
            </a:r>
            <a:r>
              <a:rPr lang="en-US" sz="2000" dirty="0">
                <a:solidFill>
                  <a:schemeClr val="accent5"/>
                </a:solidFill>
              </a:rPr>
              <a:t>transactions </a:t>
            </a:r>
            <a:r>
              <a:rPr lang="en-US" sz="2000" dirty="0"/>
              <a:t>which have an index, a timestamp, and a hash among other fields.</a:t>
            </a:r>
          </a:p>
          <a:p>
            <a:pPr>
              <a:lnSpc>
                <a:spcPct val="100000"/>
              </a:lnSpc>
            </a:pPr>
            <a:r>
              <a:rPr lang="en-US" sz="2000" dirty="0"/>
              <a:t>These transactions are connected using </a:t>
            </a:r>
            <a:r>
              <a:rPr lang="en-US" sz="2000" dirty="0">
                <a:solidFill>
                  <a:schemeClr val="accent5"/>
                </a:solidFill>
              </a:rPr>
              <a:t>links</a:t>
            </a:r>
            <a:r>
              <a:rPr lang="en-US" sz="2000" dirty="0"/>
              <a:t>.</a:t>
            </a:r>
          </a:p>
          <a:p>
            <a:pPr>
              <a:lnSpc>
                <a:spcPct val="100000"/>
              </a:lnSpc>
            </a:pPr>
            <a:r>
              <a:rPr lang="en-US" sz="2000" dirty="0"/>
              <a:t>The tangle is made up of a </a:t>
            </a:r>
            <a:r>
              <a:rPr lang="en-US" sz="2000" dirty="0">
                <a:solidFill>
                  <a:schemeClr val="accent5"/>
                </a:solidFill>
              </a:rPr>
              <a:t>series of transactions </a:t>
            </a:r>
            <a:r>
              <a:rPr lang="en-US" sz="2000" dirty="0"/>
              <a:t>and a </a:t>
            </a:r>
            <a:r>
              <a:rPr lang="en-US" sz="2000" dirty="0">
                <a:solidFill>
                  <a:schemeClr val="accent5"/>
                </a:solidFill>
              </a:rPr>
              <a:t>series of links</a:t>
            </a:r>
            <a:r>
              <a:rPr lang="en-US" sz="2000" dirty="0"/>
              <a:t>.</a:t>
            </a:r>
          </a:p>
          <a:p>
            <a:pPr marL="0" indent="0">
              <a:lnSpc>
                <a:spcPct val="100000"/>
              </a:lnSpc>
              <a:buNone/>
            </a:pPr>
            <a:endParaRPr lang="en-US" sz="2000" dirty="0"/>
          </a:p>
          <a:p>
            <a:pPr marL="0" indent="0">
              <a:lnSpc>
                <a:spcPct val="100000"/>
              </a:lnSpc>
              <a:buNone/>
            </a:pPr>
            <a:r>
              <a:rPr lang="en-US" sz="2000" b="1" dirty="0">
                <a:solidFill>
                  <a:schemeClr val="accent5"/>
                </a:solidFill>
              </a:rPr>
              <a:t>Important functions</a:t>
            </a:r>
          </a:p>
          <a:p>
            <a:pPr>
              <a:lnSpc>
                <a:spcPct val="100000"/>
              </a:lnSpc>
            </a:pPr>
            <a:r>
              <a:rPr lang="en-US" sz="2000" dirty="0" err="1">
                <a:solidFill>
                  <a:schemeClr val="tx2"/>
                </a:solidFill>
                <a:latin typeface="Courier New" panose="02070309020205020404" pitchFamily="49" charset="0"/>
                <a:cs typeface="Courier New" panose="02070309020205020404" pitchFamily="49" charset="0"/>
              </a:rPr>
              <a:t>generateTransaction</a:t>
            </a:r>
            <a:endParaRPr lang="en-US" sz="2000" dirty="0">
              <a:solidFill>
                <a:schemeClr val="tx2"/>
              </a:solidFill>
              <a:latin typeface="Courier New" panose="02070309020205020404" pitchFamily="49" charset="0"/>
              <a:cs typeface="Courier New" panose="02070309020205020404" pitchFamily="49" charset="0"/>
            </a:endParaRPr>
          </a:p>
          <a:p>
            <a:pPr>
              <a:lnSpc>
                <a:spcPct val="100000"/>
              </a:lnSpc>
            </a:pPr>
            <a:r>
              <a:rPr lang="en-US" sz="2000" dirty="0" err="1">
                <a:solidFill>
                  <a:schemeClr val="tx2"/>
                </a:solidFill>
                <a:latin typeface="Courier New" panose="02070309020205020404" pitchFamily="49" charset="0"/>
                <a:cs typeface="Courier New" panose="02070309020205020404" pitchFamily="49" charset="0"/>
              </a:rPr>
              <a:t>generateLink</a:t>
            </a:r>
            <a:endParaRPr lang="en-US" sz="2000" dirty="0">
              <a:solidFill>
                <a:schemeClr val="tx2"/>
              </a:solidFill>
              <a:latin typeface="Courier New" panose="02070309020205020404" pitchFamily="49" charset="0"/>
              <a:cs typeface="Courier New" panose="02070309020205020404" pitchFamily="49" charset="0"/>
            </a:endParaRPr>
          </a:p>
          <a:p>
            <a:pPr marL="0" indent="0">
              <a:lnSpc>
                <a:spcPct val="100000"/>
              </a:lnSpc>
              <a:buNone/>
            </a:pPr>
            <a:endParaRPr lang="en-US" sz="2000" i="1" dirty="0">
              <a:solidFill>
                <a:schemeClr val="tx2"/>
              </a:solidFill>
            </a:endParaRP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a:xfrm>
            <a:off x="10276322" y="6424072"/>
            <a:ext cx="771089" cy="365125"/>
          </a:xfrm>
        </p:spPr>
        <p:txBody>
          <a:bodyPr/>
          <a:lstStyle/>
          <a:p>
            <a:fld id="{6D22F896-40B5-4ADD-8801-0D06FADFA095}" type="slidenum">
              <a:rPr lang="en-US" smtClean="0"/>
              <a:t>18</a:t>
            </a:fld>
            <a:endParaRPr lang="en-US" dirty="0"/>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25136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TANGLE</a:t>
            </a:r>
          </a:p>
        </p:txBody>
      </p:sp>
      <p:sp>
        <p:nvSpPr>
          <p:cNvPr id="6" name="Rounded Rectangle 5">
            <a:extLst>
              <a:ext uri="{FF2B5EF4-FFF2-40B4-BE49-F238E27FC236}">
                <a16:creationId xmlns:a16="http://schemas.microsoft.com/office/drawing/2014/main" id="{72F343A5-A8CB-CA4A-B342-7C9C1C5399FE}"/>
              </a:ext>
            </a:extLst>
          </p:cNvPr>
          <p:cNvSpPr/>
          <p:nvPr/>
        </p:nvSpPr>
        <p:spPr>
          <a:xfrm>
            <a:off x="7418423" y="251366"/>
            <a:ext cx="3817611" cy="6172707"/>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type Transaction struct {</a:t>
            </a:r>
          </a:p>
          <a:p>
            <a:r>
              <a:rPr lang="en-US" sz="1200" b="1" dirty="0">
                <a:solidFill>
                  <a:srgbClr val="63A0CC"/>
                </a:solidFill>
                <a:latin typeface="Courier New" panose="02070309020205020404" pitchFamily="49" charset="0"/>
                <a:cs typeface="Courier New" panose="02070309020205020404" pitchFamily="49" charset="0"/>
              </a:rPr>
              <a:t>	Index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Operation  string</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TimeInt</a:t>
            </a:r>
            <a:r>
              <a:rPr lang="en-US" sz="1200" b="1" dirty="0">
                <a:solidFill>
                  <a:srgbClr val="63A0CC"/>
                </a:solidFill>
                <a:latin typeface="Courier New" panose="02070309020205020404" pitchFamily="49" charset="0"/>
                <a:cs typeface="Courier New" panose="02070309020205020404" pitchFamily="49" charset="0"/>
              </a:rPr>
              <a:t>    int64</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TimeString</a:t>
            </a:r>
            <a:r>
              <a:rPr lang="en-US" sz="1200" b="1" dirty="0">
                <a:solidFill>
                  <a:srgbClr val="63A0CC"/>
                </a:solidFill>
                <a:latin typeface="Courier New" panose="02070309020205020404" pitchFamily="49" charset="0"/>
                <a:cs typeface="Courier New" panose="02070309020205020404" pitchFamily="49" charset="0"/>
              </a:rPr>
              <a:t> string</a:t>
            </a:r>
          </a:p>
          <a:p>
            <a:r>
              <a:rPr lang="en-US" sz="1200" b="1" dirty="0">
                <a:solidFill>
                  <a:srgbClr val="63A0CC"/>
                </a:solidFill>
                <a:latin typeface="Courier New" panose="02070309020205020404" pitchFamily="49" charset="0"/>
                <a:cs typeface="Courier New" panose="02070309020205020404" pitchFamily="49" charset="0"/>
              </a:rPr>
              <a:t>	Weight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CumWeight</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Signature  string</a:t>
            </a:r>
          </a:p>
          <a:p>
            <a:r>
              <a:rPr lang="en-US" sz="1200" b="1" dirty="0">
                <a:solidFill>
                  <a:srgbClr val="63A0CC"/>
                </a:solidFill>
                <a:latin typeface="Courier New" panose="02070309020205020404" pitchFamily="49" charset="0"/>
                <a:cs typeface="Courier New" panose="02070309020205020404" pitchFamily="49" charset="0"/>
              </a:rPr>
              <a:t>	Hash       string</a:t>
            </a:r>
          </a:p>
          <a:p>
            <a:r>
              <a:rPr lang="en-US" sz="1200" b="1" dirty="0">
                <a:solidFill>
                  <a:srgbClr val="63A0CC"/>
                </a:solidFill>
                <a:latin typeface="Courier New" panose="02070309020205020404" pitchFamily="49" charset="0"/>
                <a:cs typeface="Courier New" panose="02070309020205020404" pitchFamily="49" charset="0"/>
              </a:rPr>
              <a:t>	HashApp1   string</a:t>
            </a:r>
          </a:p>
          <a:p>
            <a:r>
              <a:rPr lang="en-US" sz="1200" b="1" dirty="0">
                <a:solidFill>
                  <a:srgbClr val="63A0CC"/>
                </a:solidFill>
                <a:latin typeface="Courier New" panose="02070309020205020404" pitchFamily="49" charset="0"/>
                <a:cs typeface="Courier New" panose="02070309020205020404" pitchFamily="49" charset="0"/>
              </a:rPr>
              <a:t>	HashApp2   string</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TimeSent</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time.Time</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type Link struct {</a:t>
            </a:r>
          </a:p>
          <a:p>
            <a:r>
              <a:rPr lang="en-US" sz="1200" b="1" dirty="0">
                <a:solidFill>
                  <a:srgbClr val="63A0CC"/>
                </a:solidFill>
                <a:latin typeface="Courier New" panose="02070309020205020404" pitchFamily="49" charset="0"/>
                <a:cs typeface="Courier New" panose="02070309020205020404" pitchFamily="49" charset="0"/>
              </a:rPr>
              <a:t>	Target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Source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Tangle is a DAG of Transactions</a:t>
            </a:r>
          </a:p>
          <a:p>
            <a:r>
              <a:rPr lang="en-US" sz="1200" b="1" dirty="0">
                <a:solidFill>
                  <a:srgbClr val="63A0CC"/>
                </a:solidFill>
                <a:latin typeface="Courier New" panose="02070309020205020404" pitchFamily="49" charset="0"/>
                <a:cs typeface="Courier New" panose="02070309020205020404" pitchFamily="49" charset="0"/>
              </a:rPr>
              <a:t>type DAG struct {</a:t>
            </a:r>
          </a:p>
          <a:p>
            <a:r>
              <a:rPr lang="en-US" sz="1200" b="1" dirty="0">
                <a:solidFill>
                  <a:srgbClr val="63A0CC"/>
                </a:solidFill>
                <a:latin typeface="Courier New" panose="02070309020205020404" pitchFamily="49" charset="0"/>
                <a:cs typeface="Courier New" panose="02070309020205020404" pitchFamily="49" charset="0"/>
              </a:rPr>
              <a:t>	Transactions []Transaction</a:t>
            </a:r>
          </a:p>
          <a:p>
            <a:r>
              <a:rPr lang="en-US" sz="1200" b="1" dirty="0">
                <a:solidFill>
                  <a:srgbClr val="63A0CC"/>
                </a:solidFill>
                <a:latin typeface="Courier New" panose="02070309020205020404" pitchFamily="49" charset="0"/>
                <a:cs typeface="Courier New" panose="02070309020205020404" pitchFamily="49" charset="0"/>
              </a:rPr>
              <a:t>	Links        []Link</a:t>
            </a:r>
          </a:p>
          <a:p>
            <a:r>
              <a:rPr lang="en-US" sz="1200" b="1" dirty="0">
                <a:solidFill>
                  <a:srgbClr val="63A0CC"/>
                </a:solidFill>
                <a:latin typeface="Courier New" panose="02070309020205020404" pitchFamily="49" charset="0"/>
                <a:cs typeface="Courier New" panose="02070309020205020404" pitchFamily="49" charset="0"/>
              </a:rPr>
              <a:t>	Lambda       float64</a:t>
            </a:r>
          </a:p>
          <a:p>
            <a:r>
              <a:rPr lang="en-US" sz="1200" b="1" dirty="0">
                <a:solidFill>
                  <a:srgbClr val="63A0CC"/>
                </a:solidFill>
                <a:latin typeface="Courier New" panose="02070309020205020404" pitchFamily="49" charset="0"/>
                <a:cs typeface="Courier New" panose="02070309020205020404" pitchFamily="49" charset="0"/>
              </a:rPr>
              <a:t>	Alpha        float32</a:t>
            </a:r>
          </a:p>
          <a:p>
            <a:r>
              <a:rPr lang="en-US" sz="1200" b="1" dirty="0">
                <a:solidFill>
                  <a:srgbClr val="63A0CC"/>
                </a:solidFill>
                <a:latin typeface="Courier New" panose="02070309020205020404" pitchFamily="49" charset="0"/>
                <a:cs typeface="Courier New" panose="02070309020205020404" pitchFamily="49" charset="0"/>
              </a:rPr>
              <a:t>	H            int64</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TipSelection</a:t>
            </a:r>
            <a:r>
              <a:rPr lang="en-US" sz="1200" b="1" dirty="0">
                <a:solidFill>
                  <a:srgbClr val="63A0CC"/>
                </a:solidFill>
                <a:latin typeface="Courier New" panose="02070309020205020404" pitchFamily="49" charset="0"/>
                <a:cs typeface="Courier New" panose="02070309020205020404" pitchFamily="49" charset="0"/>
              </a:rPr>
              <a:t> string</a:t>
            </a:r>
          </a:p>
          <a:p>
            <a:r>
              <a:rPr lang="en-US" sz="1200" b="1" dirty="0">
                <a:solidFill>
                  <a:srgbClr val="63A0CC"/>
                </a:solidFill>
                <a:latin typeface="Courier New" panose="02070309020205020404" pitchFamily="49" charset="0"/>
                <a:cs typeface="Courier New" panose="02070309020205020404" pitchFamily="49" charset="0"/>
              </a:rPr>
              <a:t>	State        map[string]</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3683704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32854" y="1880138"/>
            <a:ext cx="6609216" cy="4171952"/>
          </a:xfrm>
        </p:spPr>
        <p:txBody>
          <a:bodyPr>
            <a:noAutofit/>
          </a:bodyPr>
          <a:lstStyle/>
          <a:p>
            <a:pPr marL="0" indent="0">
              <a:buNone/>
            </a:pPr>
            <a:r>
              <a:rPr lang="en-US" sz="2000" b="1" dirty="0">
                <a:solidFill>
                  <a:schemeClr val="accent5"/>
                </a:solidFill>
              </a:rPr>
              <a:t>The block-lattice</a:t>
            </a:r>
            <a:r>
              <a:rPr lang="en-US" sz="2000" b="1" baseline="30000" dirty="0">
                <a:solidFill>
                  <a:schemeClr val="accent5"/>
                </a:solidFill>
              </a:rPr>
              <a:t>[1]</a:t>
            </a:r>
          </a:p>
          <a:p>
            <a:r>
              <a:rPr lang="en-US" sz="2000" dirty="0"/>
              <a:t>Launched in 2015 by Colin </a:t>
            </a:r>
            <a:r>
              <a:rPr lang="en-US" sz="2000" dirty="0" err="1"/>
              <a:t>LeMahieu</a:t>
            </a:r>
            <a:r>
              <a:rPr lang="en-US" sz="2000" dirty="0"/>
              <a:t> and used to store information for the </a:t>
            </a:r>
            <a:r>
              <a:rPr lang="en-US" sz="2000" dirty="0">
                <a:solidFill>
                  <a:schemeClr val="accent5"/>
                </a:solidFill>
              </a:rPr>
              <a:t>Nano cryptocurrency</a:t>
            </a:r>
            <a:r>
              <a:rPr lang="en-US" sz="2000" dirty="0"/>
              <a:t>.</a:t>
            </a:r>
          </a:p>
          <a:p>
            <a:r>
              <a:rPr lang="en-US" sz="2000" dirty="0"/>
              <a:t>Each account has </a:t>
            </a:r>
            <a:r>
              <a:rPr lang="en-US" sz="2000" dirty="0">
                <a:solidFill>
                  <a:schemeClr val="accent5"/>
                </a:solidFill>
              </a:rPr>
              <a:t>its own blockchain</a:t>
            </a:r>
            <a:r>
              <a:rPr lang="en-US" sz="2000" dirty="0"/>
              <a:t> as part of a larger </a:t>
            </a:r>
            <a:r>
              <a:rPr lang="en-US" sz="2000" dirty="0">
                <a:solidFill>
                  <a:schemeClr val="accent5"/>
                </a:solidFill>
              </a:rPr>
              <a:t>directed acyclic graph</a:t>
            </a:r>
            <a:r>
              <a:rPr lang="en-US" sz="2000" dirty="0"/>
              <a:t>.</a:t>
            </a:r>
          </a:p>
          <a:p>
            <a:r>
              <a:rPr lang="en-US" sz="2000" dirty="0"/>
              <a:t>Each user provides </a:t>
            </a:r>
            <a:r>
              <a:rPr lang="en-US" sz="2000" dirty="0">
                <a:solidFill>
                  <a:schemeClr val="accent5"/>
                </a:solidFill>
              </a:rPr>
              <a:t>computational power for verification of his own transactions.</a:t>
            </a:r>
          </a:p>
          <a:p>
            <a:pPr lvl="1"/>
            <a:r>
              <a:rPr lang="en-US" dirty="0"/>
              <a:t>Entire network is not required to update the overall ledger in massive blocks.</a:t>
            </a:r>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19</a:t>
            </a:fld>
            <a:endParaRPr lang="en-US"/>
          </a:p>
        </p:txBody>
      </p:sp>
      <p:sp>
        <p:nvSpPr>
          <p:cNvPr id="9" name="Title 1">
            <a:extLst>
              <a:ext uri="{FF2B5EF4-FFF2-40B4-BE49-F238E27FC236}">
                <a16:creationId xmlns:a16="http://schemas.microsoft.com/office/drawing/2014/main" id="{27019AFB-98BE-614C-9C63-9249B98962A4}"/>
              </a:ext>
            </a:extLst>
          </p:cNvPr>
          <p:cNvSpPr>
            <a:spLocks noGrp="1"/>
          </p:cNvSpPr>
          <p:nvPr>
            <p:ph type="title"/>
          </p:nvPr>
        </p:nvSpPr>
        <p:spPr>
          <a:xfrm>
            <a:off x="1232854" y="215747"/>
            <a:ext cx="9905998" cy="1478570"/>
          </a:xfrm>
        </p:spPr>
        <p:txBody>
          <a:bodyPr/>
          <a:lstStyle/>
          <a:p>
            <a:r>
              <a:rPr lang="en-US" dirty="0">
                <a:solidFill>
                  <a:schemeClr val="tx2"/>
                </a:solidFill>
              </a:rPr>
              <a:t>Underlying Data Structures for Distributed Ledgers</a:t>
            </a:r>
          </a:p>
        </p:txBody>
      </p:sp>
      <p:pic>
        <p:nvPicPr>
          <p:cNvPr id="2" name="Picture 1">
            <a:extLst>
              <a:ext uri="{FF2B5EF4-FFF2-40B4-BE49-F238E27FC236}">
                <a16:creationId xmlns:a16="http://schemas.microsoft.com/office/drawing/2014/main" id="{9AA97714-A950-464C-889C-B501800A4916}"/>
              </a:ext>
            </a:extLst>
          </p:cNvPr>
          <p:cNvPicPr>
            <a:picLocks noChangeAspect="1"/>
          </p:cNvPicPr>
          <p:nvPr/>
        </p:nvPicPr>
        <p:blipFill>
          <a:blip r:embed="rId2"/>
          <a:stretch>
            <a:fillRect/>
          </a:stretch>
        </p:blipFill>
        <p:spPr>
          <a:xfrm>
            <a:off x="8369899" y="2136034"/>
            <a:ext cx="2677511" cy="3491344"/>
          </a:xfrm>
          <a:prstGeom prst="rect">
            <a:avLst/>
          </a:prstGeom>
        </p:spPr>
      </p:pic>
      <p:sp>
        <p:nvSpPr>
          <p:cNvPr id="10" name="TextBox 9">
            <a:extLst>
              <a:ext uri="{FF2B5EF4-FFF2-40B4-BE49-F238E27FC236}">
                <a16:creationId xmlns:a16="http://schemas.microsoft.com/office/drawing/2014/main" id="{4FE0D430-D60A-F74C-B4E6-55FB7D19FC03}"/>
              </a:ext>
            </a:extLst>
          </p:cNvPr>
          <p:cNvSpPr txBox="1"/>
          <p:nvPr/>
        </p:nvSpPr>
        <p:spPr>
          <a:xfrm>
            <a:off x="1232855" y="6334477"/>
            <a:ext cx="6747553" cy="307777"/>
          </a:xfrm>
          <a:prstGeom prst="rect">
            <a:avLst/>
          </a:prstGeom>
          <a:noFill/>
        </p:spPr>
        <p:txBody>
          <a:bodyPr wrap="none" rtlCol="0">
            <a:spAutoFit/>
          </a:bodyPr>
          <a:lstStyle/>
          <a:p>
            <a:r>
              <a:rPr lang="en-US" sz="1400" dirty="0"/>
              <a:t>[1] C. </a:t>
            </a:r>
            <a:r>
              <a:rPr lang="en-US" sz="1400" dirty="0" err="1"/>
              <a:t>Lemahieu</a:t>
            </a:r>
            <a:r>
              <a:rPr lang="en-US" sz="1400" dirty="0"/>
              <a:t>, “Nano: A Feeless Distributed Cryptocurrency Network,” White Pap., 2018. </a:t>
            </a:r>
          </a:p>
        </p:txBody>
      </p:sp>
    </p:spTree>
    <p:extLst>
      <p:ext uri="{BB962C8B-B14F-4D97-AF65-F5344CB8AC3E}">
        <p14:creationId xmlns:p14="http://schemas.microsoft.com/office/powerpoint/2010/main" val="378747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C104D-6002-7747-9B82-82B14E2D78B5}"/>
              </a:ext>
            </a:extLst>
          </p:cNvPr>
          <p:cNvSpPr>
            <a:spLocks noGrp="1"/>
          </p:cNvSpPr>
          <p:nvPr>
            <p:ph type="title"/>
          </p:nvPr>
        </p:nvSpPr>
        <p:spPr/>
        <p:txBody>
          <a:bodyPr/>
          <a:lstStyle/>
          <a:p>
            <a:r>
              <a:rPr lang="en-US" dirty="0">
                <a:solidFill>
                  <a:schemeClr val="tx2"/>
                </a:solidFill>
              </a:rPr>
              <a:t>Context</a:t>
            </a:r>
          </a:p>
        </p:txBody>
      </p:sp>
      <p:sp>
        <p:nvSpPr>
          <p:cNvPr id="3" name="Content Placeholder 2">
            <a:extLst>
              <a:ext uri="{FF2B5EF4-FFF2-40B4-BE49-F238E27FC236}">
                <a16:creationId xmlns:a16="http://schemas.microsoft.com/office/drawing/2014/main" id="{A8A32856-1B26-B546-B9EA-79B09066BC5D}"/>
              </a:ext>
            </a:extLst>
          </p:cNvPr>
          <p:cNvSpPr>
            <a:spLocks noGrp="1"/>
          </p:cNvSpPr>
          <p:nvPr>
            <p:ph idx="1"/>
          </p:nvPr>
        </p:nvSpPr>
        <p:spPr/>
        <p:txBody>
          <a:bodyPr>
            <a:noAutofit/>
          </a:bodyPr>
          <a:lstStyle/>
          <a:p>
            <a:r>
              <a:rPr lang="en-US" dirty="0"/>
              <a:t>A </a:t>
            </a:r>
            <a:r>
              <a:rPr lang="en-US" dirty="0">
                <a:solidFill>
                  <a:schemeClr val="accent5"/>
                </a:solidFill>
              </a:rPr>
              <a:t>blockchain</a:t>
            </a:r>
            <a:r>
              <a:rPr lang="en-US" dirty="0"/>
              <a:t> implements a </a:t>
            </a:r>
            <a:r>
              <a:rPr lang="en-US" dirty="0">
                <a:solidFill>
                  <a:schemeClr val="accent5"/>
                </a:solidFill>
              </a:rPr>
              <a:t>distributed ledger</a:t>
            </a:r>
            <a:r>
              <a:rPr lang="en-US" dirty="0"/>
              <a:t>, which can verify and store any kind of transactions. </a:t>
            </a:r>
          </a:p>
          <a:p>
            <a:r>
              <a:rPr lang="en-US" dirty="0"/>
              <a:t>Many institutions around the world are exploring the </a:t>
            </a:r>
            <a:r>
              <a:rPr lang="en-US" dirty="0">
                <a:solidFill>
                  <a:schemeClr val="accent5"/>
                </a:solidFill>
              </a:rPr>
              <a:t>applications of distributed ledgers in different areas</a:t>
            </a:r>
            <a:r>
              <a:rPr lang="en-US" dirty="0"/>
              <a:t>.</a:t>
            </a:r>
          </a:p>
          <a:p>
            <a:r>
              <a:rPr lang="en-US" dirty="0"/>
              <a:t>Researchers around the world are proposing </a:t>
            </a:r>
            <a:r>
              <a:rPr lang="en-US" dirty="0">
                <a:solidFill>
                  <a:schemeClr val="accent5"/>
                </a:solidFill>
              </a:rPr>
              <a:t>other types of data structures that can respond to some of the limitations of the blockchain</a:t>
            </a:r>
            <a:r>
              <a:rPr lang="en-US" dirty="0"/>
              <a:t>.</a:t>
            </a:r>
          </a:p>
        </p:txBody>
      </p:sp>
      <p:sp>
        <p:nvSpPr>
          <p:cNvPr id="4" name="Slide Number Placeholder 3">
            <a:extLst>
              <a:ext uri="{FF2B5EF4-FFF2-40B4-BE49-F238E27FC236}">
                <a16:creationId xmlns:a16="http://schemas.microsoft.com/office/drawing/2014/main" id="{9C48A686-F88C-354B-9204-F91A49E5A279}"/>
              </a:ext>
            </a:extLst>
          </p:cNvPr>
          <p:cNvSpPr>
            <a:spLocks noGrp="1"/>
          </p:cNvSpPr>
          <p:nvPr>
            <p:ph type="sldNum" sz="quarter" idx="12"/>
          </p:nvPr>
        </p:nvSpPr>
        <p:spPr/>
        <p:txBody>
          <a:bodyPr/>
          <a:lstStyle/>
          <a:p>
            <a:fld id="{6D22F896-40B5-4ADD-8801-0D06FADFA095}" type="slidenum">
              <a:rPr lang="en-US" smtClean="0"/>
              <a:t>2</a:t>
            </a:fld>
            <a:endParaRPr lang="en-US" dirty="0"/>
          </a:p>
        </p:txBody>
      </p:sp>
    </p:spTree>
    <p:extLst>
      <p:ext uri="{BB962C8B-B14F-4D97-AF65-F5344CB8AC3E}">
        <p14:creationId xmlns:p14="http://schemas.microsoft.com/office/powerpoint/2010/main" val="682991461"/>
      </p:ext>
    </p:extLst>
  </p:cSld>
  <p:clrMapOvr>
    <a:masterClrMapping/>
  </p:clrMapOvr>
  <mc:AlternateContent xmlns:mc="http://schemas.openxmlformats.org/markup-compatibility/2006" xmlns:p14="http://schemas.microsoft.com/office/powerpoint/2010/main">
    <mc:Choice Requires="p14">
      <p:transition spd="slow" p14:dur="2000" advTm="1016"/>
    </mc:Choice>
    <mc:Fallback xmlns="">
      <p:transition spd="slow" advTm="101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32854" y="1711322"/>
            <a:ext cx="9814556" cy="4653414"/>
          </a:xfrm>
        </p:spPr>
        <p:txBody>
          <a:bodyPr>
            <a:noAutofit/>
          </a:bodyPr>
          <a:lstStyle/>
          <a:p>
            <a:pPr marL="0" indent="0">
              <a:buNone/>
            </a:pPr>
            <a:r>
              <a:rPr lang="en-US" sz="2000" b="1" dirty="0">
                <a:solidFill>
                  <a:schemeClr val="accent5"/>
                </a:solidFill>
              </a:rPr>
              <a:t>The block-lattice</a:t>
            </a:r>
            <a:r>
              <a:rPr lang="en-US" sz="2000" b="1" baseline="30000" dirty="0">
                <a:solidFill>
                  <a:schemeClr val="accent5"/>
                </a:solidFill>
              </a:rPr>
              <a:t>[1]</a:t>
            </a:r>
          </a:p>
          <a:p>
            <a:r>
              <a:rPr lang="en-US" sz="2000" dirty="0"/>
              <a:t>Every node in the network stores </a:t>
            </a:r>
            <a:r>
              <a:rPr lang="en-US" sz="2000" dirty="0">
                <a:solidFill>
                  <a:schemeClr val="accent5"/>
                </a:solidFill>
              </a:rPr>
              <a:t>a ledger composed of its own account-chain and a copy of the account-chains of all the other nodes in the network</a:t>
            </a:r>
            <a:r>
              <a:rPr lang="en-US" sz="2000" dirty="0"/>
              <a:t>.</a:t>
            </a:r>
          </a:p>
          <a:p>
            <a:r>
              <a:rPr lang="en-US" sz="2000" dirty="0"/>
              <a:t>Each account-chain can only be updated by the </a:t>
            </a:r>
            <a:r>
              <a:rPr lang="en-US" sz="2000" dirty="0">
                <a:solidFill>
                  <a:schemeClr val="accent5"/>
                </a:solidFill>
              </a:rPr>
              <a:t>account’s owner</a:t>
            </a:r>
            <a:r>
              <a:rPr lang="en-US" sz="2000" dirty="0"/>
              <a:t>.</a:t>
            </a:r>
          </a:p>
          <a:p>
            <a:r>
              <a:rPr lang="en-US" sz="2000" dirty="0"/>
              <a:t>Every transfer of funds requires the creation of:</a:t>
            </a:r>
          </a:p>
          <a:p>
            <a:pPr lvl="1"/>
            <a:r>
              <a:rPr lang="en-US" sz="1800" dirty="0">
                <a:solidFill>
                  <a:schemeClr val="accent5"/>
                </a:solidFill>
              </a:rPr>
              <a:t>Send block (S)</a:t>
            </a:r>
            <a:r>
              <a:rPr lang="en-US" sz="1800" dirty="0"/>
              <a:t> on the sender’s account-chain.</a:t>
            </a:r>
          </a:p>
          <a:p>
            <a:pPr lvl="1"/>
            <a:r>
              <a:rPr lang="en-US" sz="1800" dirty="0">
                <a:solidFill>
                  <a:schemeClr val="accent5"/>
                </a:solidFill>
              </a:rPr>
              <a:t>Receive block (R)</a:t>
            </a:r>
            <a:r>
              <a:rPr lang="en-US" sz="1800" dirty="0"/>
              <a:t> on a receiver’s account-chain.</a:t>
            </a:r>
            <a:endParaRPr lang="en-US" dirty="0"/>
          </a:p>
          <a:p>
            <a:r>
              <a:rPr lang="en-US" sz="2000" dirty="0"/>
              <a:t>The transfer is completed only when </a:t>
            </a:r>
            <a:r>
              <a:rPr lang="en-US" sz="2000" dirty="0">
                <a:solidFill>
                  <a:schemeClr val="accent5"/>
                </a:solidFill>
              </a:rPr>
              <a:t>both blocks are acknowledged and accepted</a:t>
            </a:r>
            <a:r>
              <a:rPr lang="en-US" sz="2000" dirty="0"/>
              <a:t> by the network after being broadcast by the respective account-chain owners.</a:t>
            </a:r>
          </a:p>
        </p:txBody>
      </p:sp>
      <p:sp>
        <p:nvSpPr>
          <p:cNvPr id="5" name="Slide Number Placeholder 4">
            <a:extLst>
              <a:ext uri="{FF2B5EF4-FFF2-40B4-BE49-F238E27FC236}">
                <a16:creationId xmlns:a16="http://schemas.microsoft.com/office/drawing/2014/main" id="{895D5714-E9AC-994D-BF40-1146AA72B856}"/>
              </a:ext>
            </a:extLst>
          </p:cNvPr>
          <p:cNvSpPr>
            <a:spLocks noGrp="1"/>
          </p:cNvSpPr>
          <p:nvPr>
            <p:ph type="sldNum" sz="quarter" idx="12"/>
          </p:nvPr>
        </p:nvSpPr>
        <p:spPr/>
        <p:txBody>
          <a:bodyPr/>
          <a:lstStyle/>
          <a:p>
            <a:fld id="{6D22F896-40B5-4ADD-8801-0D06FADFA095}" type="slidenum">
              <a:rPr lang="en-US" smtClean="0"/>
              <a:t>20</a:t>
            </a:fld>
            <a:endParaRPr lang="en-US"/>
          </a:p>
        </p:txBody>
      </p:sp>
      <p:sp>
        <p:nvSpPr>
          <p:cNvPr id="9" name="Title 1">
            <a:extLst>
              <a:ext uri="{FF2B5EF4-FFF2-40B4-BE49-F238E27FC236}">
                <a16:creationId xmlns:a16="http://schemas.microsoft.com/office/drawing/2014/main" id="{27019AFB-98BE-614C-9C63-9249B98962A4}"/>
              </a:ext>
            </a:extLst>
          </p:cNvPr>
          <p:cNvSpPr>
            <a:spLocks noGrp="1"/>
          </p:cNvSpPr>
          <p:nvPr>
            <p:ph type="title"/>
          </p:nvPr>
        </p:nvSpPr>
        <p:spPr>
          <a:xfrm>
            <a:off x="1232854" y="215747"/>
            <a:ext cx="9905998" cy="1478570"/>
          </a:xfrm>
        </p:spPr>
        <p:txBody>
          <a:bodyPr/>
          <a:lstStyle/>
          <a:p>
            <a:r>
              <a:rPr lang="en-US" dirty="0">
                <a:solidFill>
                  <a:schemeClr val="tx2"/>
                </a:solidFill>
              </a:rPr>
              <a:t>Underlying Data Structures for Distributed Ledgers</a:t>
            </a:r>
          </a:p>
        </p:txBody>
      </p:sp>
      <p:sp>
        <p:nvSpPr>
          <p:cNvPr id="4" name="TextBox 3">
            <a:extLst>
              <a:ext uri="{FF2B5EF4-FFF2-40B4-BE49-F238E27FC236}">
                <a16:creationId xmlns:a16="http://schemas.microsoft.com/office/drawing/2014/main" id="{E3BF21A2-FB0C-D54D-AFDB-34AB4EC1257B}"/>
              </a:ext>
            </a:extLst>
          </p:cNvPr>
          <p:cNvSpPr txBox="1"/>
          <p:nvPr/>
        </p:nvSpPr>
        <p:spPr>
          <a:xfrm>
            <a:off x="2021305" y="6545179"/>
            <a:ext cx="184731" cy="369332"/>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9BAD3B85-FEBB-1946-9B10-7ADFC11E8E44}"/>
              </a:ext>
            </a:extLst>
          </p:cNvPr>
          <p:cNvSpPr txBox="1"/>
          <p:nvPr/>
        </p:nvSpPr>
        <p:spPr>
          <a:xfrm>
            <a:off x="1232855" y="6334477"/>
            <a:ext cx="6747553" cy="307777"/>
          </a:xfrm>
          <a:prstGeom prst="rect">
            <a:avLst/>
          </a:prstGeom>
          <a:noFill/>
        </p:spPr>
        <p:txBody>
          <a:bodyPr wrap="none" rtlCol="0">
            <a:spAutoFit/>
          </a:bodyPr>
          <a:lstStyle/>
          <a:p>
            <a:r>
              <a:rPr lang="en-US" sz="1400" dirty="0"/>
              <a:t>[1] C. </a:t>
            </a:r>
            <a:r>
              <a:rPr lang="en-US" sz="1400" dirty="0" err="1"/>
              <a:t>Lemahieu</a:t>
            </a:r>
            <a:r>
              <a:rPr lang="en-US" sz="1400" dirty="0"/>
              <a:t>, “Nano: A Feeless Distributed Cryptocurrency Network,” White Pap., 2018. </a:t>
            </a:r>
          </a:p>
        </p:txBody>
      </p:sp>
    </p:spTree>
    <p:extLst>
      <p:ext uri="{BB962C8B-B14F-4D97-AF65-F5344CB8AC3E}">
        <p14:creationId xmlns:p14="http://schemas.microsoft.com/office/powerpoint/2010/main" val="2592895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a:xfrm>
            <a:off x="10276322" y="6424072"/>
            <a:ext cx="771089" cy="365125"/>
          </a:xfrm>
        </p:spPr>
        <p:txBody>
          <a:bodyPr/>
          <a:lstStyle/>
          <a:p>
            <a:fld id="{6D22F896-40B5-4ADD-8801-0D06FADFA095}" type="slidenum">
              <a:rPr lang="en-US" smtClean="0"/>
              <a:t>21</a:t>
            </a:fld>
            <a:endParaRPr lang="en-US" dirty="0"/>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194828"/>
            <a:ext cx="9905998" cy="81265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Block-lattice</a:t>
            </a:r>
          </a:p>
        </p:txBody>
      </p:sp>
      <p:sp>
        <p:nvSpPr>
          <p:cNvPr id="17" name="Content Placeholder 2">
            <a:extLst>
              <a:ext uri="{FF2B5EF4-FFF2-40B4-BE49-F238E27FC236}">
                <a16:creationId xmlns:a16="http://schemas.microsoft.com/office/drawing/2014/main" id="{9F01FBF3-CC9C-3341-8E84-526872C729FD}"/>
              </a:ext>
            </a:extLst>
          </p:cNvPr>
          <p:cNvSpPr>
            <a:spLocks noGrp="1"/>
          </p:cNvSpPr>
          <p:nvPr>
            <p:ph idx="1"/>
          </p:nvPr>
        </p:nvSpPr>
        <p:spPr>
          <a:xfrm>
            <a:off x="1141413" y="939643"/>
            <a:ext cx="9905999" cy="492134"/>
          </a:xfrm>
        </p:spPr>
        <p:txBody>
          <a:bodyPr>
            <a:noAutofit/>
          </a:bodyPr>
          <a:lstStyle/>
          <a:p>
            <a:pPr marL="0" indent="0">
              <a:buNone/>
            </a:pPr>
            <a:r>
              <a:rPr lang="en-US" sz="2000" dirty="0">
                <a:solidFill>
                  <a:schemeClr val="accent5"/>
                </a:solidFill>
              </a:rPr>
              <a:t>Common Scenario of Transaction Interactions</a:t>
            </a:r>
          </a:p>
        </p:txBody>
      </p:sp>
      <p:grpSp>
        <p:nvGrpSpPr>
          <p:cNvPr id="69" name="Group 68">
            <a:extLst>
              <a:ext uri="{FF2B5EF4-FFF2-40B4-BE49-F238E27FC236}">
                <a16:creationId xmlns:a16="http://schemas.microsoft.com/office/drawing/2014/main" id="{FED83CD9-2AFE-C24F-8AEB-C0DDDB99F218}"/>
              </a:ext>
            </a:extLst>
          </p:cNvPr>
          <p:cNvGrpSpPr/>
          <p:nvPr/>
        </p:nvGrpSpPr>
        <p:grpSpPr>
          <a:xfrm>
            <a:off x="808904" y="1732979"/>
            <a:ext cx="10898414" cy="930623"/>
            <a:chOff x="808904" y="1732979"/>
            <a:chExt cx="10898414" cy="930623"/>
          </a:xfrm>
        </p:grpSpPr>
        <p:cxnSp>
          <p:nvCxnSpPr>
            <p:cNvPr id="61" name="Straight Arrow Connector 60">
              <a:extLst>
                <a:ext uri="{FF2B5EF4-FFF2-40B4-BE49-F238E27FC236}">
                  <a16:creationId xmlns:a16="http://schemas.microsoft.com/office/drawing/2014/main" id="{E9B457DC-8A8B-E947-B192-A47FAF32FF48}"/>
                </a:ext>
              </a:extLst>
            </p:cNvPr>
            <p:cNvCxnSpPr>
              <a:stCxn id="7" idx="6"/>
            </p:cNvCxnSpPr>
            <p:nvPr/>
          </p:nvCxnSpPr>
          <p:spPr>
            <a:xfrm flipV="1">
              <a:off x="1502045" y="2225974"/>
              <a:ext cx="10205273" cy="1"/>
            </a:xfrm>
            <a:prstGeom prst="straightConnector1">
              <a:avLst/>
            </a:prstGeom>
            <a:ln>
              <a:prstDash val="sysDot"/>
              <a:tailEnd type="triangle"/>
            </a:ln>
          </p:spPr>
          <p:style>
            <a:lnRef idx="1">
              <a:schemeClr val="dk1"/>
            </a:lnRef>
            <a:fillRef idx="0">
              <a:schemeClr val="dk1"/>
            </a:fillRef>
            <a:effectRef idx="0">
              <a:schemeClr val="dk1"/>
            </a:effectRef>
            <a:fontRef idx="minor">
              <a:schemeClr val="tx1"/>
            </a:fontRef>
          </p:style>
        </p:cxnSp>
        <p:sp>
          <p:nvSpPr>
            <p:cNvPr id="7" name="Oval 6">
              <a:extLst>
                <a:ext uri="{FF2B5EF4-FFF2-40B4-BE49-F238E27FC236}">
                  <a16:creationId xmlns:a16="http://schemas.microsoft.com/office/drawing/2014/main" id="{F0CBD73B-F7FF-4B46-91C3-9D3D843C14DE}"/>
                </a:ext>
              </a:extLst>
            </p:cNvPr>
            <p:cNvSpPr/>
            <p:nvPr/>
          </p:nvSpPr>
          <p:spPr>
            <a:xfrm>
              <a:off x="808904" y="1887984"/>
              <a:ext cx="693141" cy="67598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Alice</a:t>
              </a:r>
            </a:p>
          </p:txBody>
        </p:sp>
        <p:grpSp>
          <p:nvGrpSpPr>
            <p:cNvPr id="35" name="Group 34">
              <a:extLst>
                <a:ext uri="{FF2B5EF4-FFF2-40B4-BE49-F238E27FC236}">
                  <a16:creationId xmlns:a16="http://schemas.microsoft.com/office/drawing/2014/main" id="{828E053E-609C-E54F-99D0-7FC2E1CE1567}"/>
                </a:ext>
              </a:extLst>
            </p:cNvPr>
            <p:cNvGrpSpPr/>
            <p:nvPr/>
          </p:nvGrpSpPr>
          <p:grpSpPr>
            <a:xfrm>
              <a:off x="2206288" y="1732979"/>
              <a:ext cx="2684367" cy="930623"/>
              <a:chOff x="2181256" y="1722019"/>
              <a:chExt cx="3499108" cy="1213080"/>
            </a:xfrm>
          </p:grpSpPr>
          <p:sp>
            <p:nvSpPr>
              <p:cNvPr id="20" name="Rectangle 19">
                <a:extLst>
                  <a:ext uri="{FF2B5EF4-FFF2-40B4-BE49-F238E27FC236}">
                    <a16:creationId xmlns:a16="http://schemas.microsoft.com/office/drawing/2014/main" id="{07DF7C04-6289-9E43-88C1-C7DE206B9C94}"/>
                  </a:ext>
                </a:extLst>
              </p:cNvPr>
              <p:cNvSpPr/>
              <p:nvPr/>
            </p:nvSpPr>
            <p:spPr>
              <a:xfrm>
                <a:off x="2181256" y="1722019"/>
                <a:ext cx="3499108" cy="121308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1200" dirty="0"/>
              </a:p>
            </p:txBody>
          </p:sp>
          <p:sp>
            <p:nvSpPr>
              <p:cNvPr id="21" name="TextBox 20">
                <a:extLst>
                  <a:ext uri="{FF2B5EF4-FFF2-40B4-BE49-F238E27FC236}">
                    <a16:creationId xmlns:a16="http://schemas.microsoft.com/office/drawing/2014/main" id="{13221FA1-F112-1C40-AE92-ECB7118A0296}"/>
                  </a:ext>
                </a:extLst>
              </p:cNvPr>
              <p:cNvSpPr txBox="1"/>
              <p:nvPr/>
            </p:nvSpPr>
            <p:spPr>
              <a:xfrm>
                <a:off x="2181256" y="1722019"/>
                <a:ext cx="851323" cy="361072"/>
              </a:xfrm>
              <a:prstGeom prst="rect">
                <a:avLst/>
              </a:prstGeom>
              <a:noFill/>
            </p:spPr>
            <p:txBody>
              <a:bodyPr wrap="square" rtlCol="0">
                <a:spAutoFit/>
              </a:bodyPr>
              <a:lstStyle/>
              <a:p>
                <a:r>
                  <a:rPr lang="en-US" sz="1200" dirty="0"/>
                  <a:t>Block 0</a:t>
                </a:r>
              </a:p>
            </p:txBody>
          </p:sp>
          <p:sp>
            <p:nvSpPr>
              <p:cNvPr id="22" name="Rectangle 21">
                <a:extLst>
                  <a:ext uri="{FF2B5EF4-FFF2-40B4-BE49-F238E27FC236}">
                    <a16:creationId xmlns:a16="http://schemas.microsoft.com/office/drawing/2014/main" id="{73B9D7F5-34F7-B548-A0DD-CD906A0AA562}"/>
                  </a:ext>
                </a:extLst>
              </p:cNvPr>
              <p:cNvSpPr/>
              <p:nvPr/>
            </p:nvSpPr>
            <p:spPr>
              <a:xfrm>
                <a:off x="2313150" y="217468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Balance</a:t>
                </a:r>
              </a:p>
              <a:p>
                <a:pPr algn="ctr"/>
                <a:r>
                  <a:rPr lang="en-US" sz="1200" dirty="0"/>
                  <a:t>400</a:t>
                </a:r>
              </a:p>
            </p:txBody>
          </p:sp>
          <p:sp>
            <p:nvSpPr>
              <p:cNvPr id="23" name="Rectangle 22">
                <a:extLst>
                  <a:ext uri="{FF2B5EF4-FFF2-40B4-BE49-F238E27FC236}">
                    <a16:creationId xmlns:a16="http://schemas.microsoft.com/office/drawing/2014/main" id="{77395DA6-C215-EB4E-BD87-90A7B3C941F0}"/>
                  </a:ext>
                </a:extLst>
              </p:cNvPr>
              <p:cNvSpPr/>
              <p:nvPr/>
            </p:nvSpPr>
            <p:spPr>
              <a:xfrm>
                <a:off x="4003959" y="2174685"/>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Hash</a:t>
                </a:r>
              </a:p>
            </p:txBody>
          </p:sp>
        </p:grpSp>
      </p:grpSp>
      <p:grpSp>
        <p:nvGrpSpPr>
          <p:cNvPr id="70" name="Group 69">
            <a:extLst>
              <a:ext uri="{FF2B5EF4-FFF2-40B4-BE49-F238E27FC236}">
                <a16:creationId xmlns:a16="http://schemas.microsoft.com/office/drawing/2014/main" id="{A0C96DAA-FB57-DA47-BB4C-56602C60A588}"/>
              </a:ext>
            </a:extLst>
          </p:cNvPr>
          <p:cNvGrpSpPr/>
          <p:nvPr/>
        </p:nvGrpSpPr>
        <p:grpSpPr>
          <a:xfrm>
            <a:off x="794842" y="3497855"/>
            <a:ext cx="10912476" cy="930623"/>
            <a:chOff x="794842" y="3497855"/>
            <a:chExt cx="10912476" cy="930623"/>
          </a:xfrm>
        </p:grpSpPr>
        <p:cxnSp>
          <p:nvCxnSpPr>
            <p:cNvPr id="63" name="Straight Arrow Connector 62">
              <a:extLst>
                <a:ext uri="{FF2B5EF4-FFF2-40B4-BE49-F238E27FC236}">
                  <a16:creationId xmlns:a16="http://schemas.microsoft.com/office/drawing/2014/main" id="{1B593D2D-2BB3-4047-A4B9-C157FB510003}"/>
                </a:ext>
              </a:extLst>
            </p:cNvPr>
            <p:cNvCxnSpPr>
              <a:stCxn id="10" idx="6"/>
            </p:cNvCxnSpPr>
            <p:nvPr/>
          </p:nvCxnSpPr>
          <p:spPr>
            <a:xfrm>
              <a:off x="1487983" y="3963167"/>
              <a:ext cx="10219335" cy="16606"/>
            </a:xfrm>
            <a:prstGeom prst="straightConnector1">
              <a:avLst/>
            </a:prstGeom>
            <a:ln>
              <a:prstDash val="sysDot"/>
              <a:tailEnd type="triangle"/>
            </a:ln>
          </p:spPr>
          <p:style>
            <a:lnRef idx="1">
              <a:schemeClr val="dk1"/>
            </a:lnRef>
            <a:fillRef idx="0">
              <a:schemeClr val="dk1"/>
            </a:fillRef>
            <a:effectRef idx="0">
              <a:schemeClr val="dk1"/>
            </a:effectRef>
            <a:fontRef idx="minor">
              <a:schemeClr val="tx1"/>
            </a:fontRef>
          </p:style>
        </p:cxnSp>
        <p:sp>
          <p:nvSpPr>
            <p:cNvPr id="10" name="Oval 9">
              <a:extLst>
                <a:ext uri="{FF2B5EF4-FFF2-40B4-BE49-F238E27FC236}">
                  <a16:creationId xmlns:a16="http://schemas.microsoft.com/office/drawing/2014/main" id="{BCA46B6A-958B-A046-B4DB-9F76466133CD}"/>
                </a:ext>
              </a:extLst>
            </p:cNvPr>
            <p:cNvSpPr/>
            <p:nvPr/>
          </p:nvSpPr>
          <p:spPr>
            <a:xfrm>
              <a:off x="794842" y="3625176"/>
              <a:ext cx="693141" cy="67598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Bob</a:t>
              </a:r>
            </a:p>
          </p:txBody>
        </p:sp>
        <p:grpSp>
          <p:nvGrpSpPr>
            <p:cNvPr id="29" name="Group 28">
              <a:extLst>
                <a:ext uri="{FF2B5EF4-FFF2-40B4-BE49-F238E27FC236}">
                  <a16:creationId xmlns:a16="http://schemas.microsoft.com/office/drawing/2014/main" id="{1FC773CA-CE28-EE48-9FB7-EB99EBFFDD4C}"/>
                </a:ext>
              </a:extLst>
            </p:cNvPr>
            <p:cNvGrpSpPr/>
            <p:nvPr/>
          </p:nvGrpSpPr>
          <p:grpSpPr>
            <a:xfrm>
              <a:off x="2206288" y="3497855"/>
              <a:ext cx="2684367" cy="930623"/>
              <a:chOff x="2233853" y="3834864"/>
              <a:chExt cx="3499108" cy="1213080"/>
            </a:xfrm>
          </p:grpSpPr>
          <p:sp>
            <p:nvSpPr>
              <p:cNvPr id="25" name="Rectangle 24">
                <a:extLst>
                  <a:ext uri="{FF2B5EF4-FFF2-40B4-BE49-F238E27FC236}">
                    <a16:creationId xmlns:a16="http://schemas.microsoft.com/office/drawing/2014/main" id="{A0CC9DD4-21CE-3940-B521-02A9024C37AD}"/>
                  </a:ext>
                </a:extLst>
              </p:cNvPr>
              <p:cNvSpPr/>
              <p:nvPr/>
            </p:nvSpPr>
            <p:spPr>
              <a:xfrm>
                <a:off x="2233853" y="3834864"/>
                <a:ext cx="3499108" cy="121308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1200" dirty="0"/>
              </a:p>
            </p:txBody>
          </p:sp>
          <p:sp>
            <p:nvSpPr>
              <p:cNvPr id="26" name="TextBox 25">
                <a:extLst>
                  <a:ext uri="{FF2B5EF4-FFF2-40B4-BE49-F238E27FC236}">
                    <a16:creationId xmlns:a16="http://schemas.microsoft.com/office/drawing/2014/main" id="{9BAB502F-82B8-8849-BBC9-E02D3668D232}"/>
                  </a:ext>
                </a:extLst>
              </p:cNvPr>
              <p:cNvSpPr txBox="1"/>
              <p:nvPr/>
            </p:nvSpPr>
            <p:spPr>
              <a:xfrm>
                <a:off x="2233853" y="3834864"/>
                <a:ext cx="819349" cy="361072"/>
              </a:xfrm>
              <a:prstGeom prst="rect">
                <a:avLst/>
              </a:prstGeom>
              <a:noFill/>
            </p:spPr>
            <p:txBody>
              <a:bodyPr wrap="none" rtlCol="0">
                <a:spAutoFit/>
              </a:bodyPr>
              <a:lstStyle/>
              <a:p>
                <a:r>
                  <a:rPr lang="en-US" sz="1200" dirty="0"/>
                  <a:t>Block 0</a:t>
                </a:r>
              </a:p>
            </p:txBody>
          </p:sp>
          <p:sp>
            <p:nvSpPr>
              <p:cNvPr id="27" name="Rectangle 26">
                <a:extLst>
                  <a:ext uri="{FF2B5EF4-FFF2-40B4-BE49-F238E27FC236}">
                    <a16:creationId xmlns:a16="http://schemas.microsoft.com/office/drawing/2014/main" id="{67D7396E-711B-7B4F-BEE7-0D198F0E3CD9}"/>
                  </a:ext>
                </a:extLst>
              </p:cNvPr>
              <p:cNvSpPr/>
              <p:nvPr/>
            </p:nvSpPr>
            <p:spPr>
              <a:xfrm>
                <a:off x="2365747" y="428753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Balance</a:t>
                </a:r>
              </a:p>
              <a:p>
                <a:pPr algn="ctr"/>
                <a:r>
                  <a:rPr lang="en-US" sz="1200" dirty="0"/>
                  <a:t>400</a:t>
                </a:r>
              </a:p>
            </p:txBody>
          </p:sp>
          <p:sp>
            <p:nvSpPr>
              <p:cNvPr id="28" name="Rectangle 27">
                <a:extLst>
                  <a:ext uri="{FF2B5EF4-FFF2-40B4-BE49-F238E27FC236}">
                    <a16:creationId xmlns:a16="http://schemas.microsoft.com/office/drawing/2014/main" id="{EF6E8A8E-4CD2-DA48-AA0C-09E4A8645175}"/>
                  </a:ext>
                </a:extLst>
              </p:cNvPr>
              <p:cNvSpPr/>
              <p:nvPr/>
            </p:nvSpPr>
            <p:spPr>
              <a:xfrm>
                <a:off x="4056556" y="428753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Hash</a:t>
                </a:r>
              </a:p>
            </p:txBody>
          </p:sp>
        </p:grpSp>
      </p:grpSp>
      <p:grpSp>
        <p:nvGrpSpPr>
          <p:cNvPr id="71" name="Group 70">
            <a:extLst>
              <a:ext uri="{FF2B5EF4-FFF2-40B4-BE49-F238E27FC236}">
                <a16:creationId xmlns:a16="http://schemas.microsoft.com/office/drawing/2014/main" id="{062B8508-4596-8549-9037-33485B2578C0}"/>
              </a:ext>
            </a:extLst>
          </p:cNvPr>
          <p:cNvGrpSpPr/>
          <p:nvPr/>
        </p:nvGrpSpPr>
        <p:grpSpPr>
          <a:xfrm>
            <a:off x="808904" y="5205052"/>
            <a:ext cx="10898414" cy="930623"/>
            <a:chOff x="808904" y="5205052"/>
            <a:chExt cx="10898414" cy="930623"/>
          </a:xfrm>
        </p:grpSpPr>
        <p:cxnSp>
          <p:nvCxnSpPr>
            <p:cNvPr id="65" name="Straight Arrow Connector 64">
              <a:extLst>
                <a:ext uri="{FF2B5EF4-FFF2-40B4-BE49-F238E27FC236}">
                  <a16:creationId xmlns:a16="http://schemas.microsoft.com/office/drawing/2014/main" id="{F4306332-6D36-3D4F-BD71-6D2CC0645D56}"/>
                </a:ext>
              </a:extLst>
            </p:cNvPr>
            <p:cNvCxnSpPr>
              <a:stCxn id="11" idx="6"/>
            </p:cNvCxnSpPr>
            <p:nvPr/>
          </p:nvCxnSpPr>
          <p:spPr>
            <a:xfrm flipV="1">
              <a:off x="1502045" y="5700359"/>
              <a:ext cx="10205273" cy="8649"/>
            </a:xfrm>
            <a:prstGeom prst="straightConnector1">
              <a:avLst/>
            </a:prstGeom>
            <a:ln>
              <a:prstDash val="sysDot"/>
              <a:tailEnd type="triangle"/>
            </a:ln>
          </p:spPr>
          <p:style>
            <a:lnRef idx="1">
              <a:schemeClr val="dk1"/>
            </a:lnRef>
            <a:fillRef idx="0">
              <a:schemeClr val="dk1"/>
            </a:fillRef>
            <a:effectRef idx="0">
              <a:schemeClr val="dk1"/>
            </a:effectRef>
            <a:fontRef idx="minor">
              <a:schemeClr val="tx1"/>
            </a:fontRef>
          </p:style>
        </p:cxnSp>
        <p:sp>
          <p:nvSpPr>
            <p:cNvPr id="11" name="Oval 10">
              <a:extLst>
                <a:ext uri="{FF2B5EF4-FFF2-40B4-BE49-F238E27FC236}">
                  <a16:creationId xmlns:a16="http://schemas.microsoft.com/office/drawing/2014/main" id="{AA97BAA2-949A-7B4B-A5EE-0246BFAA5A1F}"/>
                </a:ext>
              </a:extLst>
            </p:cNvPr>
            <p:cNvSpPr/>
            <p:nvPr/>
          </p:nvSpPr>
          <p:spPr>
            <a:xfrm>
              <a:off x="808904" y="5371017"/>
              <a:ext cx="693141" cy="67598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Carl</a:t>
              </a:r>
            </a:p>
          </p:txBody>
        </p:sp>
        <p:grpSp>
          <p:nvGrpSpPr>
            <p:cNvPr id="30" name="Group 29">
              <a:extLst>
                <a:ext uri="{FF2B5EF4-FFF2-40B4-BE49-F238E27FC236}">
                  <a16:creationId xmlns:a16="http://schemas.microsoft.com/office/drawing/2014/main" id="{15119C9A-0ACB-904F-9DDB-AC70A9508FE3}"/>
                </a:ext>
              </a:extLst>
            </p:cNvPr>
            <p:cNvGrpSpPr/>
            <p:nvPr/>
          </p:nvGrpSpPr>
          <p:grpSpPr>
            <a:xfrm>
              <a:off x="2206288" y="5205052"/>
              <a:ext cx="2684367" cy="930623"/>
              <a:chOff x="2233853" y="3834864"/>
              <a:chExt cx="3499108" cy="1213080"/>
            </a:xfrm>
          </p:grpSpPr>
          <p:sp>
            <p:nvSpPr>
              <p:cNvPr id="31" name="Rectangle 30">
                <a:extLst>
                  <a:ext uri="{FF2B5EF4-FFF2-40B4-BE49-F238E27FC236}">
                    <a16:creationId xmlns:a16="http://schemas.microsoft.com/office/drawing/2014/main" id="{E9D06B55-F32B-FC45-B84C-B176F2C2982D}"/>
                  </a:ext>
                </a:extLst>
              </p:cNvPr>
              <p:cNvSpPr/>
              <p:nvPr/>
            </p:nvSpPr>
            <p:spPr>
              <a:xfrm>
                <a:off x="2233853" y="3834864"/>
                <a:ext cx="3499108" cy="121308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1200" dirty="0"/>
              </a:p>
            </p:txBody>
          </p:sp>
          <p:sp>
            <p:nvSpPr>
              <p:cNvPr id="32" name="TextBox 31">
                <a:extLst>
                  <a:ext uri="{FF2B5EF4-FFF2-40B4-BE49-F238E27FC236}">
                    <a16:creationId xmlns:a16="http://schemas.microsoft.com/office/drawing/2014/main" id="{98B07366-C392-724C-A8EA-312BE5662B4B}"/>
                  </a:ext>
                </a:extLst>
              </p:cNvPr>
              <p:cNvSpPr txBox="1"/>
              <p:nvPr/>
            </p:nvSpPr>
            <p:spPr>
              <a:xfrm>
                <a:off x="2233853" y="3834864"/>
                <a:ext cx="819349" cy="361072"/>
              </a:xfrm>
              <a:prstGeom prst="rect">
                <a:avLst/>
              </a:prstGeom>
              <a:noFill/>
            </p:spPr>
            <p:txBody>
              <a:bodyPr wrap="none" rtlCol="0">
                <a:spAutoFit/>
              </a:bodyPr>
              <a:lstStyle/>
              <a:p>
                <a:r>
                  <a:rPr lang="en-US" sz="1200" dirty="0"/>
                  <a:t>Block 0</a:t>
                </a:r>
              </a:p>
            </p:txBody>
          </p:sp>
          <p:sp>
            <p:nvSpPr>
              <p:cNvPr id="33" name="Rectangle 32">
                <a:extLst>
                  <a:ext uri="{FF2B5EF4-FFF2-40B4-BE49-F238E27FC236}">
                    <a16:creationId xmlns:a16="http://schemas.microsoft.com/office/drawing/2014/main" id="{379C57DF-EE10-1344-B36E-EEECB2E7DA16}"/>
                  </a:ext>
                </a:extLst>
              </p:cNvPr>
              <p:cNvSpPr/>
              <p:nvPr/>
            </p:nvSpPr>
            <p:spPr>
              <a:xfrm>
                <a:off x="2365747" y="428753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Balance</a:t>
                </a:r>
              </a:p>
              <a:p>
                <a:pPr algn="ctr"/>
                <a:r>
                  <a:rPr lang="en-US" sz="1200" dirty="0"/>
                  <a:t>400</a:t>
                </a:r>
              </a:p>
            </p:txBody>
          </p:sp>
          <p:sp>
            <p:nvSpPr>
              <p:cNvPr id="34" name="Rectangle 33">
                <a:extLst>
                  <a:ext uri="{FF2B5EF4-FFF2-40B4-BE49-F238E27FC236}">
                    <a16:creationId xmlns:a16="http://schemas.microsoft.com/office/drawing/2014/main" id="{B2B0CE60-DF20-D34C-ABFF-114E16F9C0B3}"/>
                  </a:ext>
                </a:extLst>
              </p:cNvPr>
              <p:cNvSpPr/>
              <p:nvPr/>
            </p:nvSpPr>
            <p:spPr>
              <a:xfrm>
                <a:off x="4056556" y="4287530"/>
                <a:ext cx="1558915" cy="642872"/>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Hash</a:t>
                </a:r>
              </a:p>
            </p:txBody>
          </p:sp>
        </p:grpSp>
      </p:grpSp>
      <p:grpSp>
        <p:nvGrpSpPr>
          <p:cNvPr id="48" name="Group 47">
            <a:extLst>
              <a:ext uri="{FF2B5EF4-FFF2-40B4-BE49-F238E27FC236}">
                <a16:creationId xmlns:a16="http://schemas.microsoft.com/office/drawing/2014/main" id="{B1E2EFA6-22C9-CC44-AF56-75376C2660E3}"/>
              </a:ext>
            </a:extLst>
          </p:cNvPr>
          <p:cNvGrpSpPr/>
          <p:nvPr/>
        </p:nvGrpSpPr>
        <p:grpSpPr>
          <a:xfrm>
            <a:off x="5594898" y="1384328"/>
            <a:ext cx="2684367" cy="2113527"/>
            <a:chOff x="5594898" y="1384328"/>
            <a:chExt cx="2684367" cy="2113527"/>
          </a:xfrm>
        </p:grpSpPr>
        <p:sp>
          <p:nvSpPr>
            <p:cNvPr id="40" name="Rectangle 39">
              <a:extLst>
                <a:ext uri="{FF2B5EF4-FFF2-40B4-BE49-F238E27FC236}">
                  <a16:creationId xmlns:a16="http://schemas.microsoft.com/office/drawing/2014/main" id="{6FB014F0-6B23-7D49-9F48-04857193C628}"/>
                </a:ext>
              </a:extLst>
            </p:cNvPr>
            <p:cNvSpPr/>
            <p:nvPr/>
          </p:nvSpPr>
          <p:spPr>
            <a:xfrm>
              <a:off x="5594898" y="1384328"/>
              <a:ext cx="2684367" cy="2113527"/>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1200" dirty="0"/>
            </a:p>
          </p:txBody>
        </p:sp>
        <p:sp>
          <p:nvSpPr>
            <p:cNvPr id="41" name="TextBox 40">
              <a:extLst>
                <a:ext uri="{FF2B5EF4-FFF2-40B4-BE49-F238E27FC236}">
                  <a16:creationId xmlns:a16="http://schemas.microsoft.com/office/drawing/2014/main" id="{A8FDF5F7-5679-B542-B8A9-A4585643F74C}"/>
                </a:ext>
              </a:extLst>
            </p:cNvPr>
            <p:cNvSpPr txBox="1"/>
            <p:nvPr/>
          </p:nvSpPr>
          <p:spPr>
            <a:xfrm>
              <a:off x="5594898" y="1384329"/>
              <a:ext cx="653099" cy="276999"/>
            </a:xfrm>
            <a:prstGeom prst="rect">
              <a:avLst/>
            </a:prstGeom>
            <a:noFill/>
          </p:spPr>
          <p:txBody>
            <a:bodyPr wrap="square" rtlCol="0">
              <a:spAutoFit/>
            </a:bodyPr>
            <a:lstStyle/>
            <a:p>
              <a:r>
                <a:rPr lang="en-US" sz="1200" dirty="0"/>
                <a:t>Block 1</a:t>
              </a:r>
            </a:p>
          </p:txBody>
        </p:sp>
        <p:sp>
          <p:nvSpPr>
            <p:cNvPr id="42" name="Rectangle 41">
              <a:extLst>
                <a:ext uri="{FF2B5EF4-FFF2-40B4-BE49-F238E27FC236}">
                  <a16:creationId xmlns:a16="http://schemas.microsoft.com/office/drawing/2014/main" id="{7C40CB5D-729D-224F-9518-FDC27D2191E8}"/>
                </a:ext>
              </a:extLst>
            </p:cNvPr>
            <p:cNvSpPr/>
            <p:nvPr/>
          </p:nvSpPr>
          <p:spPr>
            <a:xfrm>
              <a:off x="5696081" y="171660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Hash</a:t>
              </a:r>
            </a:p>
          </p:txBody>
        </p:sp>
        <p:sp>
          <p:nvSpPr>
            <p:cNvPr id="43" name="Rectangle 42">
              <a:extLst>
                <a:ext uri="{FF2B5EF4-FFF2-40B4-BE49-F238E27FC236}">
                  <a16:creationId xmlns:a16="http://schemas.microsoft.com/office/drawing/2014/main" id="{2223B55C-D272-3B45-82E6-AA2BB2468906}"/>
                </a:ext>
              </a:extLst>
            </p:cNvPr>
            <p:cNvSpPr/>
            <p:nvPr/>
          </p:nvSpPr>
          <p:spPr>
            <a:xfrm>
              <a:off x="6993198" y="171660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Balance</a:t>
              </a:r>
            </a:p>
            <a:p>
              <a:pPr algn="ctr"/>
              <a:r>
                <a:rPr lang="en-US" sz="1200" dirty="0"/>
                <a:t>300</a:t>
              </a:r>
            </a:p>
          </p:txBody>
        </p:sp>
        <p:sp>
          <p:nvSpPr>
            <p:cNvPr id="44" name="Rectangle 43">
              <a:extLst>
                <a:ext uri="{FF2B5EF4-FFF2-40B4-BE49-F238E27FC236}">
                  <a16:creationId xmlns:a16="http://schemas.microsoft.com/office/drawing/2014/main" id="{0FB804D0-2116-A94A-ABDE-A16BA880E520}"/>
                </a:ext>
              </a:extLst>
            </p:cNvPr>
            <p:cNvSpPr/>
            <p:nvPr/>
          </p:nvSpPr>
          <p:spPr>
            <a:xfrm>
              <a:off x="5696081" y="2301188"/>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Amount</a:t>
              </a:r>
            </a:p>
            <a:p>
              <a:pPr algn="ctr"/>
              <a:r>
                <a:rPr lang="en-US" sz="1200" dirty="0"/>
                <a:t>100</a:t>
              </a:r>
            </a:p>
          </p:txBody>
        </p:sp>
        <p:sp>
          <p:nvSpPr>
            <p:cNvPr id="45" name="Rectangle 44">
              <a:extLst>
                <a:ext uri="{FF2B5EF4-FFF2-40B4-BE49-F238E27FC236}">
                  <a16:creationId xmlns:a16="http://schemas.microsoft.com/office/drawing/2014/main" id="{1FE0DBDF-BCAB-9247-81F0-5DF8C95F9A51}"/>
                </a:ext>
              </a:extLst>
            </p:cNvPr>
            <p:cNvSpPr/>
            <p:nvPr/>
          </p:nvSpPr>
          <p:spPr>
            <a:xfrm>
              <a:off x="6993198" y="2301188"/>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Type</a:t>
              </a:r>
            </a:p>
            <a:p>
              <a:pPr algn="ctr"/>
              <a:r>
                <a:rPr lang="en-US" sz="1200" dirty="0"/>
                <a:t>“Send”</a:t>
              </a:r>
            </a:p>
          </p:txBody>
        </p:sp>
        <p:sp>
          <p:nvSpPr>
            <p:cNvPr id="46" name="Rectangle 45">
              <a:extLst>
                <a:ext uri="{FF2B5EF4-FFF2-40B4-BE49-F238E27FC236}">
                  <a16:creationId xmlns:a16="http://schemas.microsoft.com/office/drawing/2014/main" id="{5A4EAF55-4258-C841-8FBE-243E2B873849}"/>
                </a:ext>
              </a:extLst>
            </p:cNvPr>
            <p:cNvSpPr/>
            <p:nvPr/>
          </p:nvSpPr>
          <p:spPr>
            <a:xfrm>
              <a:off x="5696081" y="289048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Previous</a:t>
              </a:r>
            </a:p>
            <a:p>
              <a:pPr algn="ctr"/>
              <a:r>
                <a:rPr lang="en-US" sz="1200" dirty="0"/>
                <a:t>Hash</a:t>
              </a:r>
            </a:p>
          </p:txBody>
        </p:sp>
        <p:sp>
          <p:nvSpPr>
            <p:cNvPr id="47" name="Rectangle 46">
              <a:extLst>
                <a:ext uri="{FF2B5EF4-FFF2-40B4-BE49-F238E27FC236}">
                  <a16:creationId xmlns:a16="http://schemas.microsoft.com/office/drawing/2014/main" id="{1D8DBE7C-196D-5943-92C4-674074E53436}"/>
                </a:ext>
              </a:extLst>
            </p:cNvPr>
            <p:cNvSpPr/>
            <p:nvPr/>
          </p:nvSpPr>
          <p:spPr>
            <a:xfrm>
              <a:off x="6993198" y="289048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Destination</a:t>
              </a:r>
            </a:p>
            <a:p>
              <a:pPr algn="ctr"/>
              <a:r>
                <a:rPr lang="en-US" sz="1200" dirty="0"/>
                <a:t>“Bob”</a:t>
              </a:r>
            </a:p>
          </p:txBody>
        </p:sp>
      </p:grpSp>
      <p:grpSp>
        <p:nvGrpSpPr>
          <p:cNvPr id="49" name="Group 48">
            <a:extLst>
              <a:ext uri="{FF2B5EF4-FFF2-40B4-BE49-F238E27FC236}">
                <a16:creationId xmlns:a16="http://schemas.microsoft.com/office/drawing/2014/main" id="{8B3E91FB-7830-9D43-AF68-B6E0EB16E785}"/>
              </a:ext>
            </a:extLst>
          </p:cNvPr>
          <p:cNvGrpSpPr/>
          <p:nvPr/>
        </p:nvGrpSpPr>
        <p:grpSpPr>
          <a:xfrm>
            <a:off x="8708666" y="3172192"/>
            <a:ext cx="2684367" cy="2113527"/>
            <a:chOff x="5594898" y="1384328"/>
            <a:chExt cx="2684367" cy="2113527"/>
          </a:xfrm>
        </p:grpSpPr>
        <p:sp>
          <p:nvSpPr>
            <p:cNvPr id="50" name="Rectangle 49">
              <a:extLst>
                <a:ext uri="{FF2B5EF4-FFF2-40B4-BE49-F238E27FC236}">
                  <a16:creationId xmlns:a16="http://schemas.microsoft.com/office/drawing/2014/main" id="{34DF20F3-7FE2-7345-8AC0-6CFF3F2EF36D}"/>
                </a:ext>
              </a:extLst>
            </p:cNvPr>
            <p:cNvSpPr/>
            <p:nvPr/>
          </p:nvSpPr>
          <p:spPr>
            <a:xfrm>
              <a:off x="5594898" y="1384328"/>
              <a:ext cx="2684367" cy="2113527"/>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1200" dirty="0"/>
            </a:p>
          </p:txBody>
        </p:sp>
        <p:sp>
          <p:nvSpPr>
            <p:cNvPr id="51" name="TextBox 50">
              <a:extLst>
                <a:ext uri="{FF2B5EF4-FFF2-40B4-BE49-F238E27FC236}">
                  <a16:creationId xmlns:a16="http://schemas.microsoft.com/office/drawing/2014/main" id="{F28B1467-CDF0-A74C-9FB6-5F544ED4FA5D}"/>
                </a:ext>
              </a:extLst>
            </p:cNvPr>
            <p:cNvSpPr txBox="1"/>
            <p:nvPr/>
          </p:nvSpPr>
          <p:spPr>
            <a:xfrm>
              <a:off x="5594898" y="1384329"/>
              <a:ext cx="653099" cy="276999"/>
            </a:xfrm>
            <a:prstGeom prst="rect">
              <a:avLst/>
            </a:prstGeom>
            <a:noFill/>
          </p:spPr>
          <p:txBody>
            <a:bodyPr wrap="square" rtlCol="0">
              <a:spAutoFit/>
            </a:bodyPr>
            <a:lstStyle/>
            <a:p>
              <a:r>
                <a:rPr lang="en-US" sz="1200" dirty="0"/>
                <a:t>Block 1</a:t>
              </a:r>
            </a:p>
          </p:txBody>
        </p:sp>
        <p:sp>
          <p:nvSpPr>
            <p:cNvPr id="52" name="Rectangle 51">
              <a:extLst>
                <a:ext uri="{FF2B5EF4-FFF2-40B4-BE49-F238E27FC236}">
                  <a16:creationId xmlns:a16="http://schemas.microsoft.com/office/drawing/2014/main" id="{F2AB5719-65C6-6147-8FC7-AB3B96AEA2E4}"/>
                </a:ext>
              </a:extLst>
            </p:cNvPr>
            <p:cNvSpPr/>
            <p:nvPr/>
          </p:nvSpPr>
          <p:spPr>
            <a:xfrm>
              <a:off x="5696081" y="171660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Source</a:t>
              </a:r>
            </a:p>
          </p:txBody>
        </p:sp>
        <p:sp>
          <p:nvSpPr>
            <p:cNvPr id="53" name="Rectangle 52">
              <a:extLst>
                <a:ext uri="{FF2B5EF4-FFF2-40B4-BE49-F238E27FC236}">
                  <a16:creationId xmlns:a16="http://schemas.microsoft.com/office/drawing/2014/main" id="{F11AA4D9-120F-6846-989A-FBF5FBAB9CE4}"/>
                </a:ext>
              </a:extLst>
            </p:cNvPr>
            <p:cNvSpPr/>
            <p:nvPr/>
          </p:nvSpPr>
          <p:spPr>
            <a:xfrm>
              <a:off x="6993198" y="171660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Hash</a:t>
              </a:r>
            </a:p>
          </p:txBody>
        </p:sp>
        <p:sp>
          <p:nvSpPr>
            <p:cNvPr id="54" name="Rectangle 53">
              <a:extLst>
                <a:ext uri="{FF2B5EF4-FFF2-40B4-BE49-F238E27FC236}">
                  <a16:creationId xmlns:a16="http://schemas.microsoft.com/office/drawing/2014/main" id="{416865D8-428F-414F-9ED3-952C8D863EC1}"/>
                </a:ext>
              </a:extLst>
            </p:cNvPr>
            <p:cNvSpPr/>
            <p:nvPr/>
          </p:nvSpPr>
          <p:spPr>
            <a:xfrm>
              <a:off x="5696081" y="2301188"/>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Amount</a:t>
              </a:r>
            </a:p>
            <a:p>
              <a:pPr algn="ctr"/>
              <a:r>
                <a:rPr lang="en-US" sz="1200" dirty="0"/>
                <a:t>100</a:t>
              </a:r>
            </a:p>
          </p:txBody>
        </p:sp>
        <p:sp>
          <p:nvSpPr>
            <p:cNvPr id="55" name="Rectangle 54">
              <a:extLst>
                <a:ext uri="{FF2B5EF4-FFF2-40B4-BE49-F238E27FC236}">
                  <a16:creationId xmlns:a16="http://schemas.microsoft.com/office/drawing/2014/main" id="{31981AE9-3868-E64E-8180-6E354EA1D992}"/>
                </a:ext>
              </a:extLst>
            </p:cNvPr>
            <p:cNvSpPr/>
            <p:nvPr/>
          </p:nvSpPr>
          <p:spPr>
            <a:xfrm>
              <a:off x="6993198" y="2301188"/>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Balance</a:t>
              </a:r>
            </a:p>
            <a:p>
              <a:pPr algn="ctr"/>
              <a:r>
                <a:rPr lang="en-US" sz="1200" dirty="0"/>
                <a:t>500</a:t>
              </a:r>
            </a:p>
          </p:txBody>
        </p:sp>
        <p:sp>
          <p:nvSpPr>
            <p:cNvPr id="56" name="Rectangle 55">
              <a:extLst>
                <a:ext uri="{FF2B5EF4-FFF2-40B4-BE49-F238E27FC236}">
                  <a16:creationId xmlns:a16="http://schemas.microsoft.com/office/drawing/2014/main" id="{29D0698D-F9E0-C74B-80B9-4C2911FA9CF6}"/>
                </a:ext>
              </a:extLst>
            </p:cNvPr>
            <p:cNvSpPr/>
            <p:nvPr/>
          </p:nvSpPr>
          <p:spPr>
            <a:xfrm>
              <a:off x="5696081" y="289048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Previous</a:t>
              </a:r>
            </a:p>
            <a:p>
              <a:pPr algn="ctr"/>
              <a:r>
                <a:rPr lang="en-US" sz="1200" dirty="0"/>
                <a:t>Hash</a:t>
              </a:r>
            </a:p>
          </p:txBody>
        </p:sp>
        <p:sp>
          <p:nvSpPr>
            <p:cNvPr id="57" name="Rectangle 56">
              <a:extLst>
                <a:ext uri="{FF2B5EF4-FFF2-40B4-BE49-F238E27FC236}">
                  <a16:creationId xmlns:a16="http://schemas.microsoft.com/office/drawing/2014/main" id="{9BDD91A6-76DC-A346-8B9B-AC0D3B65C398}"/>
                </a:ext>
              </a:extLst>
            </p:cNvPr>
            <p:cNvSpPr/>
            <p:nvPr/>
          </p:nvSpPr>
          <p:spPr>
            <a:xfrm>
              <a:off x="6993198" y="2890485"/>
              <a:ext cx="1195933" cy="493184"/>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t>Type</a:t>
              </a:r>
            </a:p>
            <a:p>
              <a:pPr algn="ctr"/>
              <a:r>
                <a:rPr lang="en-US" sz="1200" dirty="0"/>
                <a:t>“Receive”</a:t>
              </a:r>
            </a:p>
          </p:txBody>
        </p:sp>
      </p:grpSp>
      <p:cxnSp>
        <p:nvCxnSpPr>
          <p:cNvPr id="73" name="Straight Arrow Connector 72">
            <a:extLst>
              <a:ext uri="{FF2B5EF4-FFF2-40B4-BE49-F238E27FC236}">
                <a16:creationId xmlns:a16="http://schemas.microsoft.com/office/drawing/2014/main" id="{BC7A87AC-EA1E-8146-A7AF-D00792968860}"/>
              </a:ext>
            </a:extLst>
          </p:cNvPr>
          <p:cNvCxnSpPr>
            <a:stCxn id="46" idx="1"/>
            <a:endCxn id="23" idx="3"/>
          </p:cNvCxnSpPr>
          <p:nvPr/>
        </p:nvCxnSpPr>
        <p:spPr>
          <a:xfrm flipH="1" flipV="1">
            <a:off x="4800521" y="2326837"/>
            <a:ext cx="895560" cy="8102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5" name="Straight Arrow Connector 74">
            <a:extLst>
              <a:ext uri="{FF2B5EF4-FFF2-40B4-BE49-F238E27FC236}">
                <a16:creationId xmlns:a16="http://schemas.microsoft.com/office/drawing/2014/main" id="{E7E5FD6B-4F99-2F49-8028-0DFF1A91244E}"/>
              </a:ext>
            </a:extLst>
          </p:cNvPr>
          <p:cNvCxnSpPr>
            <a:cxnSpLocks/>
            <a:stCxn id="52" idx="1"/>
            <a:endCxn id="42" idx="2"/>
          </p:cNvCxnSpPr>
          <p:nvPr/>
        </p:nvCxnSpPr>
        <p:spPr>
          <a:xfrm flipH="1" flipV="1">
            <a:off x="6294048" y="2209789"/>
            <a:ext cx="2515801" cy="1541272"/>
          </a:xfrm>
          <a:prstGeom prst="straightConnector1">
            <a:avLst/>
          </a:prstGeom>
          <a:ln>
            <a:round/>
            <a:tailEnd type="triangle"/>
          </a:ln>
        </p:spPr>
        <p:style>
          <a:lnRef idx="1">
            <a:schemeClr val="dk1"/>
          </a:lnRef>
          <a:fillRef idx="0">
            <a:schemeClr val="dk1"/>
          </a:fillRef>
          <a:effectRef idx="0">
            <a:schemeClr val="dk1"/>
          </a:effectRef>
          <a:fontRef idx="minor">
            <a:schemeClr val="tx1"/>
          </a:fontRef>
        </p:style>
      </p:cxnSp>
      <p:cxnSp>
        <p:nvCxnSpPr>
          <p:cNvPr id="78" name="Straight Arrow Connector 77">
            <a:extLst>
              <a:ext uri="{FF2B5EF4-FFF2-40B4-BE49-F238E27FC236}">
                <a16:creationId xmlns:a16="http://schemas.microsoft.com/office/drawing/2014/main" id="{D0F00012-7229-9546-989A-735B7821F94D}"/>
              </a:ext>
            </a:extLst>
          </p:cNvPr>
          <p:cNvCxnSpPr>
            <a:stCxn id="56" idx="1"/>
            <a:endCxn id="28" idx="3"/>
          </p:cNvCxnSpPr>
          <p:nvPr/>
        </p:nvCxnSpPr>
        <p:spPr>
          <a:xfrm flipH="1" flipV="1">
            <a:off x="4800521" y="4091713"/>
            <a:ext cx="4009328" cy="8332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16956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271751" y="1585959"/>
            <a:ext cx="5830887" cy="4537750"/>
          </a:xfrm>
        </p:spPr>
        <p:txBody>
          <a:bodyPr>
            <a:noAutofit/>
          </a:bodyPr>
          <a:lstStyle/>
          <a:p>
            <a:pPr marL="0" indent="0">
              <a:lnSpc>
                <a:spcPct val="100000"/>
              </a:lnSpc>
              <a:buNone/>
            </a:pPr>
            <a:r>
              <a:rPr lang="en-US" sz="2000" b="1" dirty="0">
                <a:solidFill>
                  <a:schemeClr val="accent5"/>
                </a:solidFill>
              </a:rPr>
              <a:t>Data Structure Code</a:t>
            </a:r>
            <a:endParaRPr lang="en-US" sz="2000" b="1" baseline="30000" dirty="0">
              <a:solidFill>
                <a:schemeClr val="accent5"/>
              </a:solidFill>
            </a:endParaRPr>
          </a:p>
          <a:p>
            <a:pPr>
              <a:lnSpc>
                <a:spcPct val="100000"/>
              </a:lnSpc>
            </a:pPr>
            <a:r>
              <a:rPr lang="en-US" sz="2000" dirty="0"/>
              <a:t>The block-lattice is made of </a:t>
            </a:r>
            <a:r>
              <a:rPr lang="en-US" sz="2000" dirty="0">
                <a:solidFill>
                  <a:schemeClr val="accent5"/>
                </a:solidFill>
              </a:rPr>
              <a:t>blocks </a:t>
            </a:r>
            <a:r>
              <a:rPr lang="en-US" sz="2000" dirty="0"/>
              <a:t>which have an index and a hash among other fields.</a:t>
            </a:r>
          </a:p>
          <a:p>
            <a:pPr>
              <a:lnSpc>
                <a:spcPct val="100000"/>
              </a:lnSpc>
            </a:pPr>
            <a:r>
              <a:rPr lang="en-US" sz="2000" dirty="0"/>
              <a:t>These blocks have a type:</a:t>
            </a:r>
          </a:p>
          <a:p>
            <a:pPr lvl="1">
              <a:lnSpc>
                <a:spcPct val="100000"/>
              </a:lnSpc>
            </a:pPr>
            <a:r>
              <a:rPr lang="en-US" i="1" dirty="0">
                <a:solidFill>
                  <a:schemeClr val="tx2"/>
                </a:solidFill>
              </a:rPr>
              <a:t>send</a:t>
            </a:r>
          </a:p>
          <a:p>
            <a:pPr lvl="1">
              <a:lnSpc>
                <a:spcPct val="100000"/>
              </a:lnSpc>
            </a:pPr>
            <a:r>
              <a:rPr lang="en-US" i="1" dirty="0">
                <a:solidFill>
                  <a:schemeClr val="tx2"/>
                </a:solidFill>
              </a:rPr>
              <a:t>receive</a:t>
            </a:r>
            <a:endParaRPr lang="en-US" sz="1600" i="1" dirty="0">
              <a:solidFill>
                <a:schemeClr val="tx2"/>
              </a:solidFill>
            </a:endParaRPr>
          </a:p>
          <a:p>
            <a:pPr>
              <a:lnSpc>
                <a:spcPct val="100000"/>
              </a:lnSpc>
            </a:pPr>
            <a:r>
              <a:rPr lang="en-US" sz="2000" dirty="0"/>
              <a:t>Every node has a ledger composed of various account-chains, including their own.</a:t>
            </a:r>
          </a:p>
          <a:p>
            <a:pPr marL="0" indent="0">
              <a:lnSpc>
                <a:spcPct val="100000"/>
              </a:lnSpc>
              <a:buNone/>
            </a:pPr>
            <a:endParaRPr lang="en-US" dirty="0"/>
          </a:p>
          <a:p>
            <a:pPr marL="0" indent="0">
              <a:lnSpc>
                <a:spcPct val="100000"/>
              </a:lnSpc>
              <a:buNone/>
            </a:pPr>
            <a:r>
              <a:rPr lang="en-US" sz="2000" b="1" dirty="0">
                <a:solidFill>
                  <a:schemeClr val="accent5"/>
                </a:solidFill>
              </a:rPr>
              <a:t>Important functions</a:t>
            </a:r>
          </a:p>
          <a:p>
            <a:pPr>
              <a:lnSpc>
                <a:spcPct val="100000"/>
              </a:lnSpc>
            </a:pPr>
            <a:r>
              <a:rPr lang="en-US" sz="2000" dirty="0" err="1">
                <a:solidFill>
                  <a:schemeClr val="tx2"/>
                </a:solidFill>
                <a:latin typeface="Courier New" panose="02070309020205020404" pitchFamily="49" charset="0"/>
                <a:cs typeface="Courier New" panose="02070309020205020404" pitchFamily="49" charset="0"/>
              </a:rPr>
              <a:t>generateBlock</a:t>
            </a:r>
            <a:endParaRPr lang="en-US" sz="2000" dirty="0">
              <a:solidFill>
                <a:schemeClr val="tx2"/>
              </a:solidFill>
              <a:latin typeface="Courier New" panose="02070309020205020404" pitchFamily="49" charset="0"/>
              <a:cs typeface="Courier New" panose="02070309020205020404" pitchFamily="49" charset="0"/>
            </a:endParaRPr>
          </a:p>
          <a:p>
            <a:pPr marL="0" indent="0">
              <a:lnSpc>
                <a:spcPct val="100000"/>
              </a:lnSpc>
              <a:buNone/>
            </a:pPr>
            <a:endParaRPr lang="en-US" sz="2000" i="1" dirty="0">
              <a:solidFill>
                <a:schemeClr val="tx2"/>
              </a:solidFill>
            </a:endParaRPr>
          </a:p>
        </p:txBody>
      </p:sp>
      <p:sp>
        <p:nvSpPr>
          <p:cNvPr id="4" name="Slide Number Placeholder 3">
            <a:extLst>
              <a:ext uri="{FF2B5EF4-FFF2-40B4-BE49-F238E27FC236}">
                <a16:creationId xmlns:a16="http://schemas.microsoft.com/office/drawing/2014/main" id="{24222EA9-A48E-3741-9B1A-3294FFC290F5}"/>
              </a:ext>
            </a:extLst>
          </p:cNvPr>
          <p:cNvSpPr>
            <a:spLocks noGrp="1"/>
          </p:cNvSpPr>
          <p:nvPr>
            <p:ph type="sldNum" sz="quarter" idx="12"/>
          </p:nvPr>
        </p:nvSpPr>
        <p:spPr>
          <a:xfrm>
            <a:off x="10276322" y="6424072"/>
            <a:ext cx="771089" cy="365125"/>
          </a:xfrm>
        </p:spPr>
        <p:txBody>
          <a:bodyPr/>
          <a:lstStyle/>
          <a:p>
            <a:fld id="{6D22F896-40B5-4ADD-8801-0D06FADFA095}" type="slidenum">
              <a:rPr lang="en-US" smtClean="0"/>
              <a:t>22</a:t>
            </a:fld>
            <a:endParaRPr lang="en-US" dirty="0"/>
          </a:p>
        </p:txBody>
      </p:sp>
      <p:sp>
        <p:nvSpPr>
          <p:cNvPr id="9" name="Title 1">
            <a:extLst>
              <a:ext uri="{FF2B5EF4-FFF2-40B4-BE49-F238E27FC236}">
                <a16:creationId xmlns:a16="http://schemas.microsoft.com/office/drawing/2014/main" id="{33A10819-5E77-9B4D-A3BC-7FBD6993652A}"/>
              </a:ext>
            </a:extLst>
          </p:cNvPr>
          <p:cNvSpPr txBox="1">
            <a:spLocks/>
          </p:cNvSpPr>
          <p:nvPr/>
        </p:nvSpPr>
        <p:spPr>
          <a:xfrm>
            <a:off x="1141413" y="251365"/>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The Block-lattice</a:t>
            </a:r>
          </a:p>
        </p:txBody>
      </p:sp>
      <p:sp>
        <p:nvSpPr>
          <p:cNvPr id="6" name="Rounded Rectangle 5">
            <a:extLst>
              <a:ext uri="{FF2B5EF4-FFF2-40B4-BE49-F238E27FC236}">
                <a16:creationId xmlns:a16="http://schemas.microsoft.com/office/drawing/2014/main" id="{6748E097-8C86-F34F-AA81-0098B7714C02}"/>
              </a:ext>
            </a:extLst>
          </p:cNvPr>
          <p:cNvSpPr/>
          <p:nvPr/>
        </p:nvSpPr>
        <p:spPr>
          <a:xfrm>
            <a:off x="7409316" y="1914207"/>
            <a:ext cx="3868285" cy="351410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 Block represents each transaction</a:t>
            </a:r>
          </a:p>
          <a:p>
            <a:r>
              <a:rPr lang="en-US" sz="1200" b="1" dirty="0">
                <a:solidFill>
                  <a:srgbClr val="63A0CC"/>
                </a:solidFill>
                <a:latin typeface="Courier New" panose="02070309020205020404" pitchFamily="49" charset="0"/>
                <a:cs typeface="Courier New" panose="02070309020205020404" pitchFamily="49" charset="0"/>
              </a:rPr>
              <a:t>// in the block-lattice</a:t>
            </a:r>
          </a:p>
          <a:p>
            <a:r>
              <a:rPr lang="en-US" sz="1200" b="1" dirty="0">
                <a:solidFill>
                  <a:srgbClr val="63A0CC"/>
                </a:solidFill>
                <a:latin typeface="Courier New" panose="02070309020205020404" pitchFamily="49" charset="0"/>
                <a:cs typeface="Courier New" panose="02070309020205020404" pitchFamily="49" charset="0"/>
              </a:rPr>
              <a:t>type Block struct {</a:t>
            </a:r>
          </a:p>
          <a:p>
            <a:r>
              <a:rPr lang="en-US" sz="1200" b="1" dirty="0">
                <a:solidFill>
                  <a:srgbClr val="63A0CC"/>
                </a:solidFill>
                <a:latin typeface="Courier New" panose="02070309020205020404" pitchFamily="49" charset="0"/>
                <a:cs typeface="Courier New" panose="02070309020205020404" pitchFamily="49" charset="0"/>
              </a:rPr>
              <a:t>	Index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Balance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Type      string</a:t>
            </a:r>
          </a:p>
          <a:p>
            <a:r>
              <a:rPr lang="en-US" sz="1200" b="1" dirty="0">
                <a:solidFill>
                  <a:srgbClr val="63A0CC"/>
                </a:solidFill>
                <a:latin typeface="Courier New" panose="02070309020205020404" pitchFamily="49" charset="0"/>
                <a:cs typeface="Courier New" panose="02070309020205020404" pitchFamily="49" charset="0"/>
              </a:rPr>
              <a:t>	Amount    </a:t>
            </a:r>
            <a:r>
              <a:rPr lang="en-US" sz="1200" b="1" dirty="0" err="1">
                <a:solidFill>
                  <a:srgbClr val="63A0CC"/>
                </a:solidFill>
                <a:latin typeface="Courier New" panose="02070309020205020404" pitchFamily="49" charset="0"/>
                <a:cs typeface="Courier New" panose="02070309020205020404" pitchFamily="49" charset="0"/>
              </a:rPr>
              <a:t>int</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Hash      string</a:t>
            </a:r>
          </a:p>
          <a:p>
            <a:r>
              <a:rPr lang="en-US" sz="1200" b="1" dirty="0">
                <a:solidFill>
                  <a:srgbClr val="63A0CC"/>
                </a:solidFill>
                <a:latin typeface="Courier New" panose="02070309020205020404" pitchFamily="49" charset="0"/>
                <a:cs typeface="Courier New" panose="02070309020205020404" pitchFamily="49" charset="0"/>
              </a:rPr>
              <a:t>	Source    string</a:t>
            </a:r>
          </a:p>
          <a:p>
            <a:r>
              <a:rPr lang="en-US" sz="1200" b="1" dirty="0">
                <a:solidFill>
                  <a:srgbClr val="63A0CC"/>
                </a:solidFill>
                <a:latin typeface="Courier New" panose="02070309020205020404" pitchFamily="49" charset="0"/>
                <a:cs typeface="Courier New" panose="02070309020205020404" pitchFamily="49" charset="0"/>
              </a:rPr>
              <a:t>	Previous  string</a:t>
            </a:r>
          </a:p>
          <a:p>
            <a:r>
              <a:rPr lang="en-US" sz="1200" b="1" dirty="0">
                <a:solidFill>
                  <a:srgbClr val="63A0CC"/>
                </a:solidFill>
                <a:latin typeface="Courier New" panose="02070309020205020404" pitchFamily="49" charset="0"/>
                <a:cs typeface="Courier New" panose="02070309020205020404" pitchFamily="49" charset="0"/>
              </a:rPr>
              <a:t>	Signature string</a:t>
            </a:r>
          </a:p>
          <a:p>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TimeSent</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time.Time</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	Sender    string</a:t>
            </a:r>
          </a:p>
          <a:p>
            <a:r>
              <a:rPr lang="en-US" sz="1200" b="1" dirty="0">
                <a:solidFill>
                  <a:srgbClr val="63A0CC"/>
                </a:solidFill>
                <a:latin typeface="Courier New" panose="02070309020205020404" pitchFamily="49" charset="0"/>
                <a:cs typeface="Courier New" panose="02070309020205020404" pitchFamily="49" charset="0"/>
              </a:rPr>
              <a:t>	Receiver  string</a:t>
            </a:r>
          </a:p>
          <a:p>
            <a:r>
              <a:rPr lang="en-US" sz="1200" b="1" dirty="0">
                <a:solidFill>
                  <a:srgbClr val="63A0CC"/>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197003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E4805-99F7-8A4F-B9C9-A365028E0AB2}"/>
              </a:ext>
            </a:extLst>
          </p:cNvPr>
          <p:cNvSpPr>
            <a:spLocks noGrp="1"/>
          </p:cNvSpPr>
          <p:nvPr>
            <p:ph type="title"/>
          </p:nvPr>
        </p:nvSpPr>
        <p:spPr/>
        <p:txBody>
          <a:bodyPr/>
          <a:lstStyle/>
          <a:p>
            <a:r>
              <a:rPr lang="en-US" dirty="0">
                <a:solidFill>
                  <a:schemeClr val="tx2"/>
                </a:solidFill>
              </a:rPr>
              <a:t>Evaluation of Data Structures</a:t>
            </a:r>
          </a:p>
        </p:txBody>
      </p:sp>
      <p:sp>
        <p:nvSpPr>
          <p:cNvPr id="3" name="Content Placeholder 2">
            <a:extLst>
              <a:ext uri="{FF2B5EF4-FFF2-40B4-BE49-F238E27FC236}">
                <a16:creationId xmlns:a16="http://schemas.microsoft.com/office/drawing/2014/main" id="{B494DF05-785D-F147-B1F4-5A2C79C3DA90}"/>
              </a:ext>
            </a:extLst>
          </p:cNvPr>
          <p:cNvSpPr>
            <a:spLocks noGrp="1"/>
          </p:cNvSpPr>
          <p:nvPr>
            <p:ph idx="1"/>
          </p:nvPr>
        </p:nvSpPr>
        <p:spPr/>
        <p:txBody>
          <a:bodyPr>
            <a:normAutofit fontScale="92500" lnSpcReduction="20000"/>
          </a:bodyPr>
          <a:lstStyle/>
          <a:p>
            <a:pPr marL="0" indent="0">
              <a:buNone/>
            </a:pPr>
            <a:r>
              <a:rPr lang="en-US" b="1" dirty="0">
                <a:solidFill>
                  <a:schemeClr val="accent5"/>
                </a:solidFill>
              </a:rPr>
              <a:t>Quantitative Evaluation</a:t>
            </a:r>
          </a:p>
          <a:p>
            <a:pPr marL="0" indent="0">
              <a:buNone/>
            </a:pPr>
            <a:r>
              <a:rPr lang="en-US" dirty="0"/>
              <a:t>Key metrics:</a:t>
            </a:r>
          </a:p>
          <a:p>
            <a:r>
              <a:rPr lang="en-US" dirty="0">
                <a:solidFill>
                  <a:schemeClr val="accent5"/>
                </a:solidFill>
              </a:rPr>
              <a:t>Throughput:</a:t>
            </a:r>
            <a:r>
              <a:rPr lang="en-US" dirty="0"/>
              <a:t> Number of transactions processed per second. </a:t>
            </a:r>
          </a:p>
          <a:p>
            <a:r>
              <a:rPr lang="en-US" dirty="0">
                <a:solidFill>
                  <a:schemeClr val="accent5"/>
                </a:solidFill>
              </a:rPr>
              <a:t>Latency:</a:t>
            </a:r>
            <a:r>
              <a:rPr lang="en-US" dirty="0"/>
              <a:t> The time it takes from the creation of a transaction, until the initial confirmation of it being accepted by the network. </a:t>
            </a:r>
          </a:p>
          <a:p>
            <a:pPr marL="0" indent="0">
              <a:buNone/>
            </a:pPr>
            <a:endParaRPr lang="en-US" sz="900" dirty="0"/>
          </a:p>
          <a:p>
            <a:pPr marL="0" indent="0">
              <a:buNone/>
            </a:pPr>
            <a:r>
              <a:rPr lang="en-US" dirty="0"/>
              <a:t>To measure this metrics, </a:t>
            </a:r>
            <a:r>
              <a:rPr lang="en-US" dirty="0">
                <a:solidFill>
                  <a:schemeClr val="accent5"/>
                </a:solidFill>
              </a:rPr>
              <a:t>transactions are submitted to the network</a:t>
            </a:r>
            <a:r>
              <a:rPr lang="en-US" dirty="0"/>
              <a:t> by nodes which store the transactions in their copy of the data structure and then share this information with their peers. </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6D3A993B-CEAA-B24A-B9F6-95C1429B3C30}"/>
              </a:ext>
            </a:extLst>
          </p:cNvPr>
          <p:cNvSpPr>
            <a:spLocks noGrp="1"/>
          </p:cNvSpPr>
          <p:nvPr>
            <p:ph type="sldNum" sz="quarter" idx="12"/>
          </p:nvPr>
        </p:nvSpPr>
        <p:spPr/>
        <p:txBody>
          <a:bodyPr/>
          <a:lstStyle/>
          <a:p>
            <a:fld id="{6D22F896-40B5-4ADD-8801-0D06FADFA095}" type="slidenum">
              <a:rPr lang="en-US" smtClean="0"/>
              <a:t>23</a:t>
            </a:fld>
            <a:endParaRPr lang="en-US"/>
          </a:p>
        </p:txBody>
      </p:sp>
    </p:spTree>
    <p:extLst>
      <p:ext uri="{BB962C8B-B14F-4D97-AF65-F5344CB8AC3E}">
        <p14:creationId xmlns:p14="http://schemas.microsoft.com/office/powerpoint/2010/main" val="158219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2110153"/>
            <a:ext cx="9905998" cy="4123957"/>
          </a:xfrm>
        </p:spPr>
        <p:txBody>
          <a:bodyPr>
            <a:noAutofit/>
          </a:bodyPr>
          <a:lstStyle/>
          <a:p>
            <a:pPr marL="0" indent="0">
              <a:buNone/>
            </a:pPr>
            <a:r>
              <a:rPr lang="en-US" sz="2000" b="1" dirty="0">
                <a:solidFill>
                  <a:schemeClr val="accent5"/>
                </a:solidFill>
              </a:rPr>
              <a:t>Quantitative Evaluation</a:t>
            </a:r>
          </a:p>
          <a:p>
            <a:pPr marL="0" indent="0">
              <a:buNone/>
            </a:pPr>
            <a:r>
              <a:rPr lang="en-US" sz="2000" dirty="0">
                <a:solidFill>
                  <a:schemeClr val="accent5"/>
                </a:solidFill>
              </a:rPr>
              <a:t>To measure throughput:</a:t>
            </a:r>
            <a:r>
              <a:rPr lang="en-US" sz="2000" dirty="0"/>
              <a:t> one node submits as many transactions as it can for one second. Each throughput experiment is repeated five times and the median and standard deviation for the five runs are reported. </a:t>
            </a:r>
          </a:p>
          <a:p>
            <a:pPr marL="0" indent="0">
              <a:buNone/>
            </a:pPr>
            <a:endParaRPr lang="en-US" sz="2000" dirty="0"/>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24</a:t>
            </a:fld>
            <a:endParaRPr lang="en-US"/>
          </a:p>
        </p:txBody>
      </p:sp>
      <p:sp>
        <p:nvSpPr>
          <p:cNvPr id="7" name="Title 1">
            <a:extLst>
              <a:ext uri="{FF2B5EF4-FFF2-40B4-BE49-F238E27FC236}">
                <a16:creationId xmlns:a16="http://schemas.microsoft.com/office/drawing/2014/main" id="{EA5A13D7-072D-4447-BD8A-0E970C405779}"/>
              </a:ext>
            </a:extLst>
          </p:cNvPr>
          <p:cNvSpPr txBox="1">
            <a:spLocks/>
          </p:cNvSpPr>
          <p:nvPr/>
        </p:nvSpPr>
        <p:spPr>
          <a:xfrm>
            <a:off x="1141411" y="581686"/>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Evaluation of data structures</a:t>
            </a:r>
            <a:endParaRPr lang="en-US" i="1" dirty="0">
              <a:solidFill>
                <a:schemeClr val="tx2"/>
              </a:solidFill>
            </a:endParaRPr>
          </a:p>
        </p:txBody>
      </p:sp>
    </p:spTree>
    <p:extLst>
      <p:ext uri="{BB962C8B-B14F-4D97-AF65-F5344CB8AC3E}">
        <p14:creationId xmlns:p14="http://schemas.microsoft.com/office/powerpoint/2010/main" val="11587477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2110153"/>
            <a:ext cx="9905998" cy="4123957"/>
          </a:xfrm>
        </p:spPr>
        <p:txBody>
          <a:bodyPr>
            <a:noAutofit/>
          </a:bodyPr>
          <a:lstStyle/>
          <a:p>
            <a:pPr marL="0" indent="0">
              <a:buNone/>
            </a:pPr>
            <a:r>
              <a:rPr lang="en-US" sz="2000" b="1" dirty="0">
                <a:solidFill>
                  <a:schemeClr val="accent5"/>
                </a:solidFill>
              </a:rPr>
              <a:t>Quantitative Evaluation</a:t>
            </a:r>
            <a:endParaRPr lang="en-US" sz="2000" dirty="0"/>
          </a:p>
          <a:p>
            <a:pPr marL="0" indent="0">
              <a:buNone/>
            </a:pPr>
            <a:r>
              <a:rPr lang="en-US" sz="2000" dirty="0">
                <a:solidFill>
                  <a:schemeClr val="accent5"/>
                </a:solidFill>
              </a:rPr>
              <a:t>To measure latency:</a:t>
            </a:r>
            <a:r>
              <a:rPr lang="en-US" sz="2000" dirty="0"/>
              <a:t> one node submits transactions to the network and, for each transaction, the receiving node(s) subtract the initiation timestamp from the completion timestamp. The median and standard deviation are reported. (The initiation timestamp for transactions using the block-lattice is taken when the send block (S) is created. The completion timestamp for transactions using the block-lattice is taken after the receive block (R) is confirmed.)</a:t>
            </a:r>
          </a:p>
          <a:p>
            <a:pPr marL="0" indent="0">
              <a:buNone/>
            </a:pPr>
            <a:r>
              <a:rPr lang="en-US" sz="2000" dirty="0"/>
              <a:t>This time may vary depending on the size of the data structure. For this reason, it is measured for different transactions as each data structure continues to grow (transaction number: 50, 100, 200, 400, and 800).</a:t>
            </a:r>
          </a:p>
          <a:p>
            <a:pPr marL="0" indent="0">
              <a:buNone/>
            </a:pPr>
            <a:endParaRPr lang="en-US" sz="2000" dirty="0"/>
          </a:p>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25</a:t>
            </a:fld>
            <a:endParaRPr lang="en-US"/>
          </a:p>
        </p:txBody>
      </p:sp>
      <p:sp>
        <p:nvSpPr>
          <p:cNvPr id="7" name="Title 1">
            <a:extLst>
              <a:ext uri="{FF2B5EF4-FFF2-40B4-BE49-F238E27FC236}">
                <a16:creationId xmlns:a16="http://schemas.microsoft.com/office/drawing/2014/main" id="{EA5A13D7-072D-4447-BD8A-0E970C405779}"/>
              </a:ext>
            </a:extLst>
          </p:cNvPr>
          <p:cNvSpPr txBox="1">
            <a:spLocks/>
          </p:cNvSpPr>
          <p:nvPr/>
        </p:nvSpPr>
        <p:spPr>
          <a:xfrm>
            <a:off x="1141411" y="581686"/>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Evaluation of data structures</a:t>
            </a:r>
            <a:endParaRPr lang="en-US" i="1" dirty="0">
              <a:solidFill>
                <a:schemeClr val="tx2"/>
              </a:solidFill>
            </a:endParaRPr>
          </a:p>
        </p:txBody>
      </p:sp>
    </p:spTree>
    <p:extLst>
      <p:ext uri="{BB962C8B-B14F-4D97-AF65-F5344CB8AC3E}">
        <p14:creationId xmlns:p14="http://schemas.microsoft.com/office/powerpoint/2010/main" val="41043952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758462"/>
            <a:ext cx="5852947" cy="4749225"/>
          </a:xfrm>
        </p:spPr>
        <p:txBody>
          <a:bodyPr>
            <a:normAutofit/>
          </a:bodyPr>
          <a:lstStyle/>
          <a:p>
            <a:pPr marL="0" indent="0">
              <a:buNone/>
            </a:pPr>
            <a:r>
              <a:rPr lang="en-US" b="1" dirty="0">
                <a:solidFill>
                  <a:schemeClr val="accent5"/>
                </a:solidFill>
              </a:rPr>
              <a:t>Quantitative Evaluation</a:t>
            </a:r>
            <a:endParaRPr lang="en-US" dirty="0"/>
          </a:p>
          <a:p>
            <a:pPr marL="0" indent="0">
              <a:buNone/>
            </a:pPr>
            <a:r>
              <a:rPr lang="en-US" dirty="0"/>
              <a:t>Experiments were run on a </a:t>
            </a:r>
            <a:r>
              <a:rPr lang="en-US" dirty="0">
                <a:solidFill>
                  <a:schemeClr val="accent5"/>
                </a:solidFill>
              </a:rPr>
              <a:t>Google Cloud Platform (GCP) cluster </a:t>
            </a:r>
            <a:r>
              <a:rPr lang="en-US" dirty="0"/>
              <a:t>were each instance had:</a:t>
            </a:r>
          </a:p>
          <a:p>
            <a:r>
              <a:rPr lang="en-US" dirty="0">
                <a:solidFill>
                  <a:schemeClr val="accent5"/>
                </a:solidFill>
              </a:rPr>
              <a:t>CPU: </a:t>
            </a:r>
            <a:r>
              <a:rPr lang="en-US" dirty="0"/>
              <a:t>1 vCPU</a:t>
            </a:r>
          </a:p>
          <a:p>
            <a:r>
              <a:rPr lang="en-US" dirty="0">
                <a:solidFill>
                  <a:schemeClr val="accent5"/>
                </a:solidFill>
              </a:rPr>
              <a:t>RAM: </a:t>
            </a:r>
            <a:r>
              <a:rPr lang="en-US" dirty="0"/>
              <a:t>3.75 GB</a:t>
            </a:r>
          </a:p>
          <a:p>
            <a:r>
              <a:rPr lang="en-US" dirty="0">
                <a:solidFill>
                  <a:schemeClr val="accent5"/>
                </a:solidFill>
              </a:rPr>
              <a:t>Hard Drive:</a:t>
            </a:r>
            <a:r>
              <a:rPr lang="en-US" dirty="0"/>
              <a:t> 10 GB</a:t>
            </a:r>
          </a:p>
          <a:p>
            <a:r>
              <a:rPr lang="en-US" dirty="0">
                <a:solidFill>
                  <a:schemeClr val="accent5"/>
                </a:solidFill>
              </a:rPr>
              <a:t>OS:</a:t>
            </a:r>
            <a:r>
              <a:rPr lang="en-US" dirty="0"/>
              <a:t> Debian GNU/Linux 9</a:t>
            </a:r>
          </a:p>
          <a:p>
            <a:pPr lvl="1"/>
            <a:endParaRPr lang="en-US" dirty="0"/>
          </a:p>
          <a:p>
            <a:pPr lvl="1"/>
            <a:endParaRPr lang="en-US" dirty="0"/>
          </a:p>
          <a:p>
            <a:endParaRPr lang="en-US" dirty="0"/>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26</a:t>
            </a:fld>
            <a:endParaRPr lang="en-US"/>
          </a:p>
        </p:txBody>
      </p:sp>
      <p:pic>
        <p:nvPicPr>
          <p:cNvPr id="7" name="Picture 6">
            <a:extLst>
              <a:ext uri="{FF2B5EF4-FFF2-40B4-BE49-F238E27FC236}">
                <a16:creationId xmlns:a16="http://schemas.microsoft.com/office/drawing/2014/main" id="{D6EC7E56-1C29-854A-A161-7958E82F8651}"/>
              </a:ext>
            </a:extLst>
          </p:cNvPr>
          <p:cNvPicPr>
            <a:picLocks noChangeAspect="1"/>
          </p:cNvPicPr>
          <p:nvPr/>
        </p:nvPicPr>
        <p:blipFill>
          <a:blip r:embed="rId2"/>
          <a:stretch>
            <a:fillRect/>
          </a:stretch>
        </p:blipFill>
        <p:spPr>
          <a:xfrm>
            <a:off x="7986710" y="2380414"/>
            <a:ext cx="3060700" cy="2616200"/>
          </a:xfrm>
          <a:prstGeom prst="rect">
            <a:avLst/>
          </a:prstGeom>
        </p:spPr>
      </p:pic>
      <p:sp>
        <p:nvSpPr>
          <p:cNvPr id="8" name="Title 1">
            <a:extLst>
              <a:ext uri="{FF2B5EF4-FFF2-40B4-BE49-F238E27FC236}">
                <a16:creationId xmlns:a16="http://schemas.microsoft.com/office/drawing/2014/main" id="{6BEC027E-9FDE-EE43-B7FB-EC5B37414E40}"/>
              </a:ext>
            </a:extLst>
          </p:cNvPr>
          <p:cNvSpPr txBox="1">
            <a:spLocks/>
          </p:cNvSpPr>
          <p:nvPr/>
        </p:nvSpPr>
        <p:spPr>
          <a:xfrm>
            <a:off x="1141412" y="350313"/>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Evaluation of data structures</a:t>
            </a:r>
            <a:endParaRPr lang="en-US" i="1" dirty="0">
              <a:solidFill>
                <a:schemeClr val="tx2"/>
              </a:solidFill>
            </a:endParaRPr>
          </a:p>
        </p:txBody>
      </p:sp>
    </p:spTree>
    <p:extLst>
      <p:ext uri="{BB962C8B-B14F-4D97-AF65-F5344CB8AC3E}">
        <p14:creationId xmlns:p14="http://schemas.microsoft.com/office/powerpoint/2010/main" val="18309424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27</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814584"/>
            <a:ext cx="5724610" cy="642120"/>
          </a:xfrm>
        </p:spPr>
        <p:txBody>
          <a:bodyPr>
            <a:normAutofit/>
          </a:bodyPr>
          <a:lstStyle/>
          <a:p>
            <a:pPr marL="0" indent="0">
              <a:buNone/>
            </a:pPr>
            <a:r>
              <a:rPr lang="en-US" sz="2000" b="1" dirty="0">
                <a:solidFill>
                  <a:schemeClr val="accent5"/>
                </a:solidFill>
              </a:rPr>
              <a:t>Results of Quantitative Evaluation</a:t>
            </a:r>
            <a:endParaRPr lang="en-US" sz="2000" dirty="0"/>
          </a:p>
          <a:p>
            <a:pPr marL="0" indent="0">
              <a:buNone/>
            </a:pPr>
            <a:endParaRPr lang="en-US" sz="2000" dirty="0"/>
          </a:p>
        </p:txBody>
      </p:sp>
      <p:pic>
        <p:nvPicPr>
          <p:cNvPr id="6" name="Picture 5">
            <a:extLst>
              <a:ext uri="{FF2B5EF4-FFF2-40B4-BE49-F238E27FC236}">
                <a16:creationId xmlns:a16="http://schemas.microsoft.com/office/drawing/2014/main" id="{F2F095BE-4CFB-3B46-9200-73B6A0DA071A}"/>
              </a:ext>
            </a:extLst>
          </p:cNvPr>
          <p:cNvPicPr/>
          <p:nvPr/>
        </p:nvPicPr>
        <p:blipFill>
          <a:blip r:embed="rId2"/>
          <a:stretch>
            <a:fillRect/>
          </a:stretch>
        </p:blipFill>
        <p:spPr>
          <a:xfrm>
            <a:off x="2346758" y="1393979"/>
            <a:ext cx="7495308" cy="4992411"/>
          </a:xfrm>
          <a:prstGeom prst="rect">
            <a:avLst/>
          </a:prstGeom>
        </p:spPr>
      </p:pic>
      <p:sp>
        <p:nvSpPr>
          <p:cNvPr id="8" name="Title 1">
            <a:extLst>
              <a:ext uri="{FF2B5EF4-FFF2-40B4-BE49-F238E27FC236}">
                <a16:creationId xmlns:a16="http://schemas.microsoft.com/office/drawing/2014/main" id="{054683F9-8026-9541-83D2-103328F83875}"/>
              </a:ext>
            </a:extLst>
          </p:cNvPr>
          <p:cNvSpPr>
            <a:spLocks noGrp="1"/>
          </p:cNvSpPr>
          <p:nvPr>
            <p:ph type="title"/>
          </p:nvPr>
        </p:nvSpPr>
        <p:spPr>
          <a:xfrm>
            <a:off x="1141413" y="196949"/>
            <a:ext cx="9905998" cy="642120"/>
          </a:xfrm>
        </p:spPr>
        <p:txBody>
          <a:bodyPr/>
          <a:lstStyle/>
          <a:p>
            <a:r>
              <a:rPr lang="en-US" dirty="0">
                <a:solidFill>
                  <a:schemeClr val="tx2"/>
                </a:solidFill>
              </a:rPr>
              <a:t>Evaluation of data structures</a:t>
            </a:r>
            <a:endParaRPr lang="en-US" i="1" dirty="0">
              <a:solidFill>
                <a:schemeClr val="tx2"/>
              </a:solidFill>
            </a:endParaRPr>
          </a:p>
        </p:txBody>
      </p:sp>
    </p:spTree>
    <p:extLst>
      <p:ext uri="{BB962C8B-B14F-4D97-AF65-F5344CB8AC3E}">
        <p14:creationId xmlns:p14="http://schemas.microsoft.com/office/powerpoint/2010/main" val="42566755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28</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925423"/>
            <a:ext cx="5724610" cy="642120"/>
          </a:xfrm>
        </p:spPr>
        <p:txBody>
          <a:bodyPr>
            <a:normAutofit/>
          </a:bodyPr>
          <a:lstStyle/>
          <a:p>
            <a:pPr marL="0" indent="0">
              <a:buNone/>
            </a:pPr>
            <a:r>
              <a:rPr lang="en-US" sz="2000" b="1" dirty="0">
                <a:solidFill>
                  <a:schemeClr val="accent5"/>
                </a:solidFill>
              </a:rPr>
              <a:t>Results of Quantitative Evaluation</a:t>
            </a:r>
          </a:p>
          <a:p>
            <a:pPr marL="0" indent="0">
              <a:buNone/>
            </a:pPr>
            <a:endParaRPr lang="en-US" sz="2000" dirty="0"/>
          </a:p>
          <a:p>
            <a:pPr marL="0" indent="0">
              <a:buNone/>
            </a:pPr>
            <a:endParaRPr lang="en-US" sz="2000" dirty="0"/>
          </a:p>
        </p:txBody>
      </p:sp>
      <p:sp>
        <p:nvSpPr>
          <p:cNvPr id="10" name="Title 1">
            <a:extLst>
              <a:ext uri="{FF2B5EF4-FFF2-40B4-BE49-F238E27FC236}">
                <a16:creationId xmlns:a16="http://schemas.microsoft.com/office/drawing/2014/main" id="{3FC8545B-2548-A546-B6DF-BB14A44D5B3F}"/>
              </a:ext>
            </a:extLst>
          </p:cNvPr>
          <p:cNvSpPr txBox="1">
            <a:spLocks/>
          </p:cNvSpPr>
          <p:nvPr/>
        </p:nvSpPr>
        <p:spPr>
          <a:xfrm>
            <a:off x="1141412" y="161625"/>
            <a:ext cx="9905998" cy="89595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chemeClr val="tx2"/>
                </a:solidFill>
              </a:rPr>
              <a:t>Evaluation of data structures</a:t>
            </a:r>
            <a:endParaRPr lang="en-US" i="1" dirty="0">
              <a:solidFill>
                <a:schemeClr val="tx2"/>
              </a:solidFill>
            </a:endParaRPr>
          </a:p>
        </p:txBody>
      </p:sp>
      <p:pic>
        <p:nvPicPr>
          <p:cNvPr id="3" name="Picture 2">
            <a:extLst>
              <a:ext uri="{FF2B5EF4-FFF2-40B4-BE49-F238E27FC236}">
                <a16:creationId xmlns:a16="http://schemas.microsoft.com/office/drawing/2014/main" id="{0B13B55A-93B6-2C43-8A8A-FC297D06E5B8}"/>
              </a:ext>
            </a:extLst>
          </p:cNvPr>
          <p:cNvPicPr>
            <a:picLocks noChangeAspect="1"/>
          </p:cNvPicPr>
          <p:nvPr/>
        </p:nvPicPr>
        <p:blipFill>
          <a:blip r:embed="rId2"/>
          <a:stretch>
            <a:fillRect/>
          </a:stretch>
        </p:blipFill>
        <p:spPr>
          <a:xfrm>
            <a:off x="2049860" y="1501101"/>
            <a:ext cx="8092280" cy="4747299"/>
          </a:xfrm>
          <a:prstGeom prst="rect">
            <a:avLst/>
          </a:prstGeom>
        </p:spPr>
      </p:pic>
    </p:spTree>
    <p:extLst>
      <p:ext uri="{BB962C8B-B14F-4D97-AF65-F5344CB8AC3E}">
        <p14:creationId xmlns:p14="http://schemas.microsoft.com/office/powerpoint/2010/main" val="15298403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3001" y="469064"/>
            <a:ext cx="9905998" cy="804717"/>
          </a:xfrm>
        </p:spPr>
        <p:txBody>
          <a:bodyPr/>
          <a:lstStyle/>
          <a:p>
            <a:r>
              <a:rPr lang="en-US" dirty="0">
                <a:solidFill>
                  <a:schemeClr val="tx2"/>
                </a:solidFill>
              </a:rPr>
              <a:t>Evaluation of data structures</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382630"/>
            <a:ext cx="9874604" cy="584715"/>
          </a:xfrm>
        </p:spPr>
        <p:txBody>
          <a:bodyPr>
            <a:normAutofit/>
          </a:bodyPr>
          <a:lstStyle/>
          <a:p>
            <a:pPr marL="0" indent="0">
              <a:buNone/>
            </a:pPr>
            <a:r>
              <a:rPr lang="en-US" sz="2000" b="1" dirty="0">
                <a:solidFill>
                  <a:schemeClr val="accent5"/>
                </a:solidFill>
              </a:rPr>
              <a:t>Classification of Data Structures</a:t>
            </a:r>
            <a:endParaRPr lang="en-US" dirty="0"/>
          </a:p>
          <a:p>
            <a:pPr marL="0" indent="0">
              <a:buNone/>
            </a:pPr>
            <a:endParaRPr lang="en-US" sz="2000" b="1" dirty="0">
              <a:solidFill>
                <a:schemeClr val="accent5"/>
              </a:solidFill>
            </a:endParaRP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29</a:t>
            </a:fld>
            <a:endParaRPr lang="en-US"/>
          </a:p>
        </p:txBody>
      </p:sp>
      <p:pic>
        <p:nvPicPr>
          <p:cNvPr id="7" name="Picture 6">
            <a:extLst>
              <a:ext uri="{FF2B5EF4-FFF2-40B4-BE49-F238E27FC236}">
                <a16:creationId xmlns:a16="http://schemas.microsoft.com/office/drawing/2014/main" id="{A960E649-17B5-EF45-8B08-66EF3F60DC9F}"/>
              </a:ext>
            </a:extLst>
          </p:cNvPr>
          <p:cNvPicPr>
            <a:picLocks noChangeAspect="1"/>
          </p:cNvPicPr>
          <p:nvPr/>
        </p:nvPicPr>
        <p:blipFill>
          <a:blip r:embed="rId2"/>
          <a:stretch>
            <a:fillRect/>
          </a:stretch>
        </p:blipFill>
        <p:spPr>
          <a:xfrm>
            <a:off x="3019024" y="2473618"/>
            <a:ext cx="6119378" cy="2824328"/>
          </a:xfrm>
          <a:prstGeom prst="rect">
            <a:avLst/>
          </a:prstGeom>
          <a:solidFill>
            <a:schemeClr val="bg1"/>
          </a:solidFill>
        </p:spPr>
      </p:pic>
    </p:spTree>
    <p:extLst>
      <p:ext uri="{BB962C8B-B14F-4D97-AF65-F5344CB8AC3E}">
        <p14:creationId xmlns:p14="http://schemas.microsoft.com/office/powerpoint/2010/main" val="29682166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CBE42-2146-2B40-93D8-23447D8542EA}"/>
              </a:ext>
            </a:extLst>
          </p:cNvPr>
          <p:cNvSpPr>
            <a:spLocks noGrp="1"/>
          </p:cNvSpPr>
          <p:nvPr>
            <p:ph type="title"/>
          </p:nvPr>
        </p:nvSpPr>
        <p:spPr>
          <a:xfrm>
            <a:off x="1141413" y="18374"/>
            <a:ext cx="9905998" cy="1478570"/>
          </a:xfrm>
        </p:spPr>
        <p:txBody>
          <a:bodyPr/>
          <a:lstStyle/>
          <a:p>
            <a:r>
              <a:rPr lang="en-US" dirty="0">
                <a:solidFill>
                  <a:schemeClr val="tx2"/>
                </a:solidFill>
              </a:rPr>
              <a:t>Distributed Ledgers</a:t>
            </a:r>
          </a:p>
        </p:txBody>
      </p:sp>
      <p:sp>
        <p:nvSpPr>
          <p:cNvPr id="3" name="Content Placeholder 2">
            <a:extLst>
              <a:ext uri="{FF2B5EF4-FFF2-40B4-BE49-F238E27FC236}">
                <a16:creationId xmlns:a16="http://schemas.microsoft.com/office/drawing/2014/main" id="{EAE7C9CA-8B91-BE4A-93CA-0564B961F057}"/>
              </a:ext>
            </a:extLst>
          </p:cNvPr>
          <p:cNvSpPr>
            <a:spLocks noGrp="1"/>
          </p:cNvSpPr>
          <p:nvPr>
            <p:ph idx="1"/>
          </p:nvPr>
        </p:nvSpPr>
        <p:spPr>
          <a:xfrm>
            <a:off x="1141413" y="1460676"/>
            <a:ext cx="5651274" cy="3864583"/>
          </a:xfrm>
        </p:spPr>
        <p:txBody>
          <a:bodyPr>
            <a:noAutofit/>
          </a:bodyPr>
          <a:lstStyle/>
          <a:p>
            <a:r>
              <a:rPr lang="en-US" sz="2000" dirty="0"/>
              <a:t>A </a:t>
            </a:r>
            <a:r>
              <a:rPr lang="en-US" sz="2000" i="1" dirty="0">
                <a:solidFill>
                  <a:schemeClr val="accent5"/>
                </a:solidFill>
              </a:rPr>
              <a:t>ledger</a:t>
            </a:r>
            <a:r>
              <a:rPr lang="en-US" sz="2000" dirty="0"/>
              <a:t> is an account book of final entry, in which business transactions are recorded.</a:t>
            </a:r>
          </a:p>
          <a:p>
            <a:r>
              <a:rPr lang="en-US" sz="2000" dirty="0"/>
              <a:t>A </a:t>
            </a:r>
            <a:r>
              <a:rPr lang="en-US" sz="2000" i="1" dirty="0">
                <a:solidFill>
                  <a:schemeClr val="accent5"/>
                </a:solidFill>
              </a:rPr>
              <a:t>distributed ledger</a:t>
            </a:r>
            <a:r>
              <a:rPr lang="en-US" sz="2000" baseline="30000" dirty="0">
                <a:solidFill>
                  <a:schemeClr val="accent5"/>
                </a:solidFill>
              </a:rPr>
              <a:t>[1]</a:t>
            </a:r>
            <a:r>
              <a:rPr lang="en-US" sz="2000" i="1" dirty="0">
                <a:solidFill>
                  <a:schemeClr val="accent5"/>
                </a:solidFill>
              </a:rPr>
              <a:t> </a:t>
            </a:r>
            <a:r>
              <a:rPr lang="en-US" sz="2000" dirty="0"/>
              <a:t>is a </a:t>
            </a:r>
            <a:r>
              <a:rPr lang="en-US" sz="2000" dirty="0">
                <a:solidFill>
                  <a:schemeClr val="accent5"/>
                </a:solidFill>
              </a:rPr>
              <a:t>consensus of replicated, shared, and synchronized digital data</a:t>
            </a:r>
            <a:r>
              <a:rPr lang="en-US" sz="2000" dirty="0"/>
              <a:t> where there is no central administrator or centralized data storage.</a:t>
            </a:r>
          </a:p>
          <a:p>
            <a:r>
              <a:rPr lang="en-US" sz="2000" dirty="0"/>
              <a:t>To ensure replication across nodes is undertaken, distributed ledgers</a:t>
            </a:r>
            <a:r>
              <a:rPr lang="en-US" sz="2000" dirty="0">
                <a:solidFill>
                  <a:srgbClr val="63A0CC"/>
                </a:solidFill>
              </a:rPr>
              <a:t> require a peer-to-peer network and a consensus algorithm.</a:t>
            </a:r>
            <a:r>
              <a:rPr lang="en-US" sz="2000" baseline="30000" dirty="0">
                <a:solidFill>
                  <a:srgbClr val="63A0CC"/>
                </a:solidFill>
              </a:rPr>
              <a:t>[2]</a:t>
            </a:r>
            <a:r>
              <a:rPr lang="en-US" sz="2000" dirty="0"/>
              <a:t> </a:t>
            </a:r>
          </a:p>
          <a:p>
            <a:r>
              <a:rPr lang="en-US" sz="2000" dirty="0"/>
              <a:t>Distributed ledgers </a:t>
            </a:r>
            <a:r>
              <a:rPr lang="en-US" sz="2000" dirty="0">
                <a:solidFill>
                  <a:schemeClr val="accent5"/>
                </a:solidFill>
              </a:rPr>
              <a:t>make use of data structures to store the transactions</a:t>
            </a:r>
            <a:r>
              <a:rPr lang="en-US" sz="2000" dirty="0"/>
              <a:t>.  </a:t>
            </a:r>
          </a:p>
        </p:txBody>
      </p:sp>
      <p:sp>
        <p:nvSpPr>
          <p:cNvPr id="4" name="Slide Number Placeholder 3">
            <a:extLst>
              <a:ext uri="{FF2B5EF4-FFF2-40B4-BE49-F238E27FC236}">
                <a16:creationId xmlns:a16="http://schemas.microsoft.com/office/drawing/2014/main" id="{E3134637-5A85-A047-B77F-4CAC68EBB3D9}"/>
              </a:ext>
            </a:extLst>
          </p:cNvPr>
          <p:cNvSpPr>
            <a:spLocks noGrp="1"/>
          </p:cNvSpPr>
          <p:nvPr>
            <p:ph type="sldNum" sz="quarter" idx="12"/>
          </p:nvPr>
        </p:nvSpPr>
        <p:spPr/>
        <p:txBody>
          <a:bodyPr/>
          <a:lstStyle/>
          <a:p>
            <a:fld id="{6D22F896-40B5-4ADD-8801-0D06FADFA095}" type="slidenum">
              <a:rPr lang="en-US" smtClean="0"/>
              <a:t>3</a:t>
            </a:fld>
            <a:endParaRPr lang="en-US"/>
          </a:p>
        </p:txBody>
      </p:sp>
      <p:sp>
        <p:nvSpPr>
          <p:cNvPr id="5" name="TextBox 4">
            <a:extLst>
              <a:ext uri="{FF2B5EF4-FFF2-40B4-BE49-F238E27FC236}">
                <a16:creationId xmlns:a16="http://schemas.microsoft.com/office/drawing/2014/main" id="{A29480CD-C1D7-7244-A79D-8EACBD44B137}"/>
              </a:ext>
            </a:extLst>
          </p:cNvPr>
          <p:cNvSpPr txBox="1"/>
          <p:nvPr/>
        </p:nvSpPr>
        <p:spPr>
          <a:xfrm>
            <a:off x="1268023" y="6059109"/>
            <a:ext cx="9212408" cy="646331"/>
          </a:xfrm>
          <a:prstGeom prst="rect">
            <a:avLst/>
          </a:prstGeom>
          <a:noFill/>
        </p:spPr>
        <p:txBody>
          <a:bodyPr wrap="square" rtlCol="0">
            <a:spAutoFit/>
          </a:bodyPr>
          <a:lstStyle/>
          <a:p>
            <a:r>
              <a:rPr lang="en-US" sz="1200" dirty="0"/>
              <a:t>[1] UK Government - Office for Science, “Distributed Ledger Technology: beyond block chain,” London, 2016. </a:t>
            </a:r>
          </a:p>
          <a:p>
            <a:r>
              <a:rPr lang="en-US" sz="1200" dirty="0"/>
              <a:t>[2] D. </a:t>
            </a:r>
            <a:r>
              <a:rPr lang="en-US" sz="1200" dirty="0" err="1"/>
              <a:t>Mingxiao</a:t>
            </a:r>
            <a:r>
              <a:rPr lang="en-US" sz="1200" dirty="0"/>
              <a:t>, M. </a:t>
            </a:r>
            <a:r>
              <a:rPr lang="en-US" sz="1200" dirty="0" err="1"/>
              <a:t>Xiaofeng</a:t>
            </a:r>
            <a:r>
              <a:rPr lang="en-US" sz="1200" dirty="0"/>
              <a:t>, Z. </a:t>
            </a:r>
            <a:r>
              <a:rPr lang="en-US" sz="1200" dirty="0" err="1"/>
              <a:t>Zhe</a:t>
            </a:r>
            <a:r>
              <a:rPr lang="en-US" sz="1200" dirty="0"/>
              <a:t>, W. </a:t>
            </a:r>
            <a:r>
              <a:rPr lang="en-US" sz="1200" dirty="0" err="1"/>
              <a:t>Xiangwei</a:t>
            </a:r>
            <a:r>
              <a:rPr lang="en-US" sz="1200" dirty="0"/>
              <a:t>, and C. </a:t>
            </a:r>
            <a:r>
              <a:rPr lang="en-US" sz="1200" dirty="0" err="1"/>
              <a:t>Qijun</a:t>
            </a:r>
            <a:r>
              <a:rPr lang="en-US" sz="1200" dirty="0"/>
              <a:t>, “A review on consensus algorithm of blockchain,” in 2017 IEEE International Conference on Systems, Man, and Cybernetics (SMC), 2017, pp. 2567–2572. </a:t>
            </a:r>
          </a:p>
        </p:txBody>
      </p:sp>
      <p:pic>
        <p:nvPicPr>
          <p:cNvPr id="6" name="Picture 5">
            <a:extLst>
              <a:ext uri="{FF2B5EF4-FFF2-40B4-BE49-F238E27FC236}">
                <a16:creationId xmlns:a16="http://schemas.microsoft.com/office/drawing/2014/main" id="{D44710CA-125B-5E4D-8EBB-1F14E26BAF25}"/>
              </a:ext>
            </a:extLst>
          </p:cNvPr>
          <p:cNvPicPr>
            <a:picLocks noChangeAspect="1"/>
          </p:cNvPicPr>
          <p:nvPr/>
        </p:nvPicPr>
        <p:blipFill>
          <a:blip r:embed="rId2"/>
          <a:stretch>
            <a:fillRect/>
          </a:stretch>
        </p:blipFill>
        <p:spPr>
          <a:xfrm>
            <a:off x="7237411" y="1952676"/>
            <a:ext cx="3810000" cy="3213100"/>
          </a:xfrm>
          <a:prstGeom prst="rect">
            <a:avLst/>
          </a:prstGeom>
        </p:spPr>
      </p:pic>
    </p:spTree>
    <p:extLst>
      <p:ext uri="{BB962C8B-B14F-4D97-AF65-F5344CB8AC3E}">
        <p14:creationId xmlns:p14="http://schemas.microsoft.com/office/powerpoint/2010/main" val="482718297"/>
      </p:ext>
    </p:extLst>
  </p:cSld>
  <p:clrMapOvr>
    <a:masterClrMapping/>
  </p:clrMapOvr>
  <mc:AlternateContent xmlns:mc="http://schemas.openxmlformats.org/markup-compatibility/2006" xmlns:p14="http://schemas.microsoft.com/office/powerpoint/2010/main">
    <mc:Choice Requires="p14">
      <p:transition spd="slow" p14:dur="2000" advTm="724"/>
    </mc:Choice>
    <mc:Fallback xmlns="">
      <p:transition spd="slow" advTm="724"/>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9B5BD-EE9A-E74F-A41E-7C2FDBA313DA}"/>
              </a:ext>
            </a:extLst>
          </p:cNvPr>
          <p:cNvSpPr>
            <a:spLocks noGrp="1"/>
          </p:cNvSpPr>
          <p:nvPr>
            <p:ph type="title"/>
          </p:nvPr>
        </p:nvSpPr>
        <p:spPr>
          <a:xfrm>
            <a:off x="1141413" y="609601"/>
            <a:ext cx="9905998" cy="1141120"/>
          </a:xfrm>
        </p:spPr>
        <p:txBody>
          <a:bodyPr/>
          <a:lstStyle/>
          <a:p>
            <a:r>
              <a:rPr lang="en-US" dirty="0">
                <a:solidFill>
                  <a:schemeClr val="tx2"/>
                </a:solidFill>
              </a:rPr>
              <a:t>Relevance of Results</a:t>
            </a:r>
          </a:p>
        </p:txBody>
      </p:sp>
      <p:sp>
        <p:nvSpPr>
          <p:cNvPr id="3" name="Content Placeholder 2">
            <a:extLst>
              <a:ext uri="{FF2B5EF4-FFF2-40B4-BE49-F238E27FC236}">
                <a16:creationId xmlns:a16="http://schemas.microsoft.com/office/drawing/2014/main" id="{F00986C6-97E3-0F4E-B2DF-0CA9B7C87CDB}"/>
              </a:ext>
            </a:extLst>
          </p:cNvPr>
          <p:cNvSpPr>
            <a:spLocks noGrp="1"/>
          </p:cNvSpPr>
          <p:nvPr>
            <p:ph idx="1"/>
          </p:nvPr>
        </p:nvSpPr>
        <p:spPr>
          <a:xfrm>
            <a:off x="1141412" y="1750721"/>
            <a:ext cx="9905999" cy="3694113"/>
          </a:xfrm>
        </p:spPr>
        <p:txBody>
          <a:bodyPr>
            <a:noAutofit/>
          </a:bodyPr>
          <a:lstStyle/>
          <a:p>
            <a:pPr marL="0" indent="0">
              <a:buNone/>
            </a:pPr>
            <a:r>
              <a:rPr lang="en-US" sz="2200" dirty="0">
                <a:solidFill>
                  <a:schemeClr val="accent5"/>
                </a:solidFill>
              </a:rPr>
              <a:t>Relevance of the Results of Quantitative Evaluation</a:t>
            </a:r>
          </a:p>
          <a:p>
            <a:r>
              <a:rPr lang="en-US" sz="2200" dirty="0"/>
              <a:t>There is a trade-off between throughput and latency.</a:t>
            </a:r>
          </a:p>
          <a:p>
            <a:r>
              <a:rPr lang="en-US" sz="2200" dirty="0"/>
              <a:t>If users wish to </a:t>
            </a:r>
            <a:r>
              <a:rPr lang="en-US" sz="2200" dirty="0">
                <a:solidFill>
                  <a:schemeClr val="accent5"/>
                </a:solidFill>
              </a:rPr>
              <a:t>prioritize throughput</a:t>
            </a:r>
            <a:r>
              <a:rPr lang="en-US" sz="2200" dirty="0"/>
              <a:t>, the </a:t>
            </a:r>
            <a:r>
              <a:rPr lang="en-US" sz="2200" dirty="0">
                <a:solidFill>
                  <a:schemeClr val="accent5"/>
                </a:solidFill>
              </a:rPr>
              <a:t>best option is to use the block-lattice</a:t>
            </a:r>
            <a:r>
              <a:rPr lang="en-US" sz="2200" dirty="0"/>
              <a:t>.</a:t>
            </a:r>
          </a:p>
          <a:p>
            <a:pPr lvl="1"/>
            <a:r>
              <a:rPr lang="en-US" sz="2200" dirty="0"/>
              <a:t>Used in a setting which requires high throughput, such as a machine-to-machine micropayment system in the Internet-of-Things industry.  </a:t>
            </a:r>
          </a:p>
          <a:p>
            <a:r>
              <a:rPr lang="en-US" sz="2200" dirty="0"/>
              <a:t>If users wish to </a:t>
            </a:r>
            <a:r>
              <a:rPr lang="en-US" sz="2200" dirty="0">
                <a:solidFill>
                  <a:schemeClr val="accent5"/>
                </a:solidFill>
              </a:rPr>
              <a:t>prioritize latency</a:t>
            </a:r>
            <a:r>
              <a:rPr lang="en-US" sz="2200" dirty="0"/>
              <a:t>, the </a:t>
            </a:r>
            <a:r>
              <a:rPr lang="en-US" sz="2200" dirty="0">
                <a:solidFill>
                  <a:schemeClr val="accent5"/>
                </a:solidFill>
              </a:rPr>
              <a:t>best option is to use the blockchain</a:t>
            </a:r>
            <a:r>
              <a:rPr lang="en-US" sz="2200" dirty="0"/>
              <a:t>. </a:t>
            </a:r>
          </a:p>
          <a:p>
            <a:pPr lvl="1"/>
            <a:r>
              <a:rPr lang="en-US" sz="2200" dirty="0"/>
              <a:t>Used in a setting which requires low latency such as real-life payments systems, where users don’t want to wait a long time for a transaction to be finalized and become irreversible. </a:t>
            </a:r>
          </a:p>
        </p:txBody>
      </p:sp>
      <p:sp>
        <p:nvSpPr>
          <p:cNvPr id="4" name="Slide Number Placeholder 3">
            <a:extLst>
              <a:ext uri="{FF2B5EF4-FFF2-40B4-BE49-F238E27FC236}">
                <a16:creationId xmlns:a16="http://schemas.microsoft.com/office/drawing/2014/main" id="{B4363401-BCB9-7B42-8706-EC2713A66029}"/>
              </a:ext>
            </a:extLst>
          </p:cNvPr>
          <p:cNvSpPr>
            <a:spLocks noGrp="1"/>
          </p:cNvSpPr>
          <p:nvPr>
            <p:ph type="sldNum" sz="quarter" idx="12"/>
          </p:nvPr>
        </p:nvSpPr>
        <p:spPr/>
        <p:txBody>
          <a:bodyPr/>
          <a:lstStyle/>
          <a:p>
            <a:fld id="{6D22F896-40B5-4ADD-8801-0D06FADFA095}" type="slidenum">
              <a:rPr lang="en-US" smtClean="0"/>
              <a:t>30</a:t>
            </a:fld>
            <a:endParaRPr lang="en-US"/>
          </a:p>
        </p:txBody>
      </p:sp>
    </p:spTree>
    <p:extLst>
      <p:ext uri="{BB962C8B-B14F-4D97-AF65-F5344CB8AC3E}">
        <p14:creationId xmlns:p14="http://schemas.microsoft.com/office/powerpoint/2010/main" val="24344288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29472"/>
            <a:ext cx="9905998" cy="1478570"/>
          </a:xfrm>
        </p:spPr>
        <p:txBody>
          <a:bodyPr/>
          <a:lstStyle/>
          <a:p>
            <a:r>
              <a:rPr lang="en-US" dirty="0">
                <a:solidFill>
                  <a:schemeClr val="tx2"/>
                </a:solidFill>
              </a:rPr>
              <a:t>Data structure Validation</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382630"/>
            <a:ext cx="9720553" cy="5125057"/>
          </a:xfrm>
        </p:spPr>
        <p:txBody>
          <a:bodyPr>
            <a:normAutofit/>
          </a:bodyPr>
          <a:lstStyle/>
          <a:p>
            <a:pPr marL="0" indent="0">
              <a:buNone/>
            </a:pPr>
            <a:r>
              <a:rPr lang="en-US" b="1" dirty="0">
                <a:solidFill>
                  <a:schemeClr val="accent5"/>
                </a:solidFill>
              </a:rPr>
              <a:t>Qualitative Evaluation</a:t>
            </a:r>
            <a:endParaRPr lang="en-US" dirty="0"/>
          </a:p>
          <a:p>
            <a:pPr marL="0" indent="0">
              <a:buNone/>
            </a:pPr>
            <a:r>
              <a:rPr lang="en-US" dirty="0"/>
              <a:t>To determine if and how the three data structures guarantee the fundamental properties of distributed ledgers:</a:t>
            </a:r>
          </a:p>
          <a:p>
            <a:pPr lvl="1"/>
            <a:r>
              <a:rPr lang="en-US" sz="2400" dirty="0"/>
              <a:t>Documentation for each of these data structures is analyzed. </a:t>
            </a:r>
          </a:p>
          <a:p>
            <a:pPr lvl="1"/>
            <a:r>
              <a:rPr lang="en-US" sz="2400" dirty="0">
                <a:solidFill>
                  <a:schemeClr val="accent5"/>
                </a:solidFill>
              </a:rPr>
              <a:t>Result:</a:t>
            </a:r>
            <a:r>
              <a:rPr lang="en-US" sz="2400" dirty="0"/>
              <a:t> a description of the manner in which each data structure guarantees each property. </a:t>
            </a:r>
          </a:p>
          <a:p>
            <a:pPr lvl="1"/>
            <a:r>
              <a:rPr lang="en-US" sz="2400" dirty="0"/>
              <a:t>If data structure does not guarantee a certain property, there is an explanation of why this is the case.</a:t>
            </a:r>
            <a:endParaRPr lang="en-US" dirty="0"/>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31</a:t>
            </a:fld>
            <a:endParaRPr lang="en-US"/>
          </a:p>
        </p:txBody>
      </p:sp>
    </p:spTree>
    <p:extLst>
      <p:ext uri="{BB962C8B-B14F-4D97-AF65-F5344CB8AC3E}">
        <p14:creationId xmlns:p14="http://schemas.microsoft.com/office/powerpoint/2010/main" val="4917000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1" y="396036"/>
            <a:ext cx="9905998" cy="823023"/>
          </a:xfrm>
        </p:spPr>
        <p:txBody>
          <a:bodyPr/>
          <a:lstStyle/>
          <a:p>
            <a:r>
              <a:rPr lang="en-US" dirty="0">
                <a:solidFill>
                  <a:schemeClr val="tx2"/>
                </a:solidFill>
              </a:rPr>
              <a:t>Qualitative evaluation</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1" y="1330035"/>
            <a:ext cx="9720553" cy="5131929"/>
          </a:xfrm>
        </p:spPr>
        <p:txBody>
          <a:bodyPr>
            <a:normAutofit/>
          </a:bodyPr>
          <a:lstStyle/>
          <a:p>
            <a:pPr marL="0" indent="0">
              <a:buNone/>
            </a:pPr>
            <a:r>
              <a:rPr lang="en-US" sz="2000" dirty="0"/>
              <a:t>The blockchain has a problem guaranteeing Equal Rights:</a:t>
            </a:r>
            <a:endParaRPr lang="en-US" sz="800" dirty="0"/>
          </a:p>
          <a:p>
            <a:r>
              <a:rPr lang="en-US" sz="2000" dirty="0">
                <a:solidFill>
                  <a:schemeClr val="accent5"/>
                </a:solidFill>
              </a:rPr>
              <a:t>There are two distinct types of participants in the Bitcoin blockchain system</a:t>
            </a:r>
            <a:r>
              <a:rPr lang="en-US" sz="2000" dirty="0"/>
              <a:t>, those who issue transactions, and those who approve transactions, known as miners. </a:t>
            </a:r>
          </a:p>
          <a:p>
            <a:r>
              <a:rPr lang="en-US" sz="2000" dirty="0"/>
              <a:t>According to Popov, the mathematician behind the tangle, </a:t>
            </a:r>
            <a:r>
              <a:rPr lang="en-US" sz="2000" dirty="0">
                <a:solidFill>
                  <a:schemeClr val="accent5"/>
                </a:solidFill>
              </a:rPr>
              <a:t>“the design of this system creates unavoidable discrimination of some participants” [1, p. 1].</a:t>
            </a:r>
          </a:p>
          <a:p>
            <a:r>
              <a:rPr lang="en-US" sz="2000" dirty="0"/>
              <a:t>According to </a:t>
            </a:r>
            <a:r>
              <a:rPr lang="en-US" sz="2000" dirty="0" err="1"/>
              <a:t>LeMahieu</a:t>
            </a:r>
            <a:r>
              <a:rPr lang="en-US" sz="2000" dirty="0"/>
              <a:t>, the researcher behind the block-lattice, </a:t>
            </a:r>
            <a:r>
              <a:rPr lang="en-US" sz="2000" dirty="0">
                <a:solidFill>
                  <a:schemeClr val="accent5"/>
                </a:solidFill>
              </a:rPr>
              <a:t>“Bitcoin achieves consensus via an economic measure called Proof of Work (PoW). In a PoW system participants compete to compute a number, called a nonce … The finder of a valid nonce is then allowed to add the block to the blockchain; therefore, those who exhaust more computational resources to compute a nonce play a greater role in the state of the blockchain” [2, p. 1]. </a:t>
            </a: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32</a:t>
            </a:fld>
            <a:endParaRPr lang="en-US"/>
          </a:p>
        </p:txBody>
      </p:sp>
      <p:sp>
        <p:nvSpPr>
          <p:cNvPr id="6" name="TextBox 5">
            <a:extLst>
              <a:ext uri="{FF2B5EF4-FFF2-40B4-BE49-F238E27FC236}">
                <a16:creationId xmlns:a16="http://schemas.microsoft.com/office/drawing/2014/main" id="{5B4B3A04-1C46-F34E-B81B-342EF83EC162}"/>
              </a:ext>
            </a:extLst>
          </p:cNvPr>
          <p:cNvSpPr txBox="1"/>
          <p:nvPr/>
        </p:nvSpPr>
        <p:spPr>
          <a:xfrm>
            <a:off x="1141411" y="6247327"/>
            <a:ext cx="6747553" cy="523220"/>
          </a:xfrm>
          <a:prstGeom prst="rect">
            <a:avLst/>
          </a:prstGeom>
          <a:noFill/>
        </p:spPr>
        <p:txBody>
          <a:bodyPr wrap="none" rtlCol="0">
            <a:spAutoFit/>
          </a:bodyPr>
          <a:lstStyle/>
          <a:p>
            <a:r>
              <a:rPr lang="en-US" sz="1400" dirty="0"/>
              <a:t>[1] S. Popov, “The Tangle,” 2018. </a:t>
            </a:r>
          </a:p>
          <a:p>
            <a:r>
              <a:rPr lang="en-US" sz="1400" dirty="0"/>
              <a:t>[2] C. </a:t>
            </a:r>
            <a:r>
              <a:rPr lang="en-US" sz="1400" dirty="0" err="1"/>
              <a:t>Lemahieu</a:t>
            </a:r>
            <a:r>
              <a:rPr lang="en-US" sz="1400" dirty="0"/>
              <a:t>, “Nano: A Feeless Distributed Cryptocurrency Network,” White Pap., 2018. </a:t>
            </a:r>
          </a:p>
        </p:txBody>
      </p:sp>
    </p:spTree>
    <p:extLst>
      <p:ext uri="{BB962C8B-B14F-4D97-AF65-F5344CB8AC3E}">
        <p14:creationId xmlns:p14="http://schemas.microsoft.com/office/powerpoint/2010/main" val="7497214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9B5BD-EE9A-E74F-A41E-7C2FDBA313DA}"/>
              </a:ext>
            </a:extLst>
          </p:cNvPr>
          <p:cNvSpPr>
            <a:spLocks noGrp="1"/>
          </p:cNvSpPr>
          <p:nvPr>
            <p:ph type="title"/>
          </p:nvPr>
        </p:nvSpPr>
        <p:spPr/>
        <p:txBody>
          <a:bodyPr/>
          <a:lstStyle/>
          <a:p>
            <a:r>
              <a:rPr lang="en-US" dirty="0">
                <a:solidFill>
                  <a:schemeClr val="tx2"/>
                </a:solidFill>
              </a:rPr>
              <a:t>Relevance of Results</a:t>
            </a:r>
          </a:p>
        </p:txBody>
      </p:sp>
      <p:sp>
        <p:nvSpPr>
          <p:cNvPr id="3" name="Content Placeholder 2">
            <a:extLst>
              <a:ext uri="{FF2B5EF4-FFF2-40B4-BE49-F238E27FC236}">
                <a16:creationId xmlns:a16="http://schemas.microsoft.com/office/drawing/2014/main" id="{F00986C6-97E3-0F4E-B2DF-0CA9B7C87CDB}"/>
              </a:ext>
            </a:extLst>
          </p:cNvPr>
          <p:cNvSpPr>
            <a:spLocks noGrp="1"/>
          </p:cNvSpPr>
          <p:nvPr>
            <p:ph idx="1"/>
          </p:nvPr>
        </p:nvSpPr>
        <p:spPr/>
        <p:txBody>
          <a:bodyPr>
            <a:normAutofit/>
          </a:bodyPr>
          <a:lstStyle/>
          <a:p>
            <a:pPr marL="0" indent="0">
              <a:buNone/>
            </a:pPr>
            <a:r>
              <a:rPr lang="en-US" dirty="0">
                <a:solidFill>
                  <a:schemeClr val="accent5"/>
                </a:solidFill>
              </a:rPr>
              <a:t>Relevance of Results of Qualitative Evaluation</a:t>
            </a:r>
          </a:p>
          <a:p>
            <a:r>
              <a:rPr lang="en-US" dirty="0"/>
              <a:t>The</a:t>
            </a:r>
            <a:r>
              <a:rPr lang="en-US" b="1" i="1" dirty="0">
                <a:solidFill>
                  <a:schemeClr val="accent5"/>
                </a:solidFill>
              </a:rPr>
              <a:t> tangle</a:t>
            </a:r>
            <a:r>
              <a:rPr lang="en-US" dirty="0"/>
              <a:t> and the </a:t>
            </a:r>
            <a:r>
              <a:rPr lang="en-US" b="1" i="1" dirty="0">
                <a:solidFill>
                  <a:schemeClr val="accent5"/>
                </a:solidFill>
              </a:rPr>
              <a:t>block-lattice</a:t>
            </a:r>
            <a:r>
              <a:rPr lang="en-US" dirty="0"/>
              <a:t> </a:t>
            </a:r>
            <a:r>
              <a:rPr lang="en-US" dirty="0">
                <a:solidFill>
                  <a:schemeClr val="accent5"/>
                </a:solidFill>
              </a:rPr>
              <a:t>guarantee the five fundamental properties</a:t>
            </a:r>
            <a:r>
              <a:rPr lang="en-US" dirty="0"/>
              <a:t> defined by Xu et al. for distributed ledgers.</a:t>
            </a:r>
          </a:p>
          <a:p>
            <a:r>
              <a:rPr lang="en-US" dirty="0"/>
              <a:t>There is </a:t>
            </a:r>
            <a:r>
              <a:rPr lang="en-US" dirty="0">
                <a:solidFill>
                  <a:schemeClr val="accent5"/>
                </a:solidFill>
              </a:rPr>
              <a:t>skepticism</a:t>
            </a:r>
            <a:r>
              <a:rPr lang="en-US" dirty="0"/>
              <a:t> regarding the claim of </a:t>
            </a:r>
            <a:r>
              <a:rPr lang="en-US" dirty="0">
                <a:solidFill>
                  <a:schemeClr val="accent5"/>
                </a:solidFill>
              </a:rPr>
              <a:t>equal rights for the participants in a blockchain system</a:t>
            </a:r>
            <a:r>
              <a:rPr lang="en-US" dirty="0"/>
              <a:t>.</a:t>
            </a:r>
          </a:p>
        </p:txBody>
      </p:sp>
      <p:sp>
        <p:nvSpPr>
          <p:cNvPr id="4" name="Slide Number Placeholder 3">
            <a:extLst>
              <a:ext uri="{FF2B5EF4-FFF2-40B4-BE49-F238E27FC236}">
                <a16:creationId xmlns:a16="http://schemas.microsoft.com/office/drawing/2014/main" id="{B4363401-BCB9-7B42-8706-EC2713A66029}"/>
              </a:ext>
            </a:extLst>
          </p:cNvPr>
          <p:cNvSpPr>
            <a:spLocks noGrp="1"/>
          </p:cNvSpPr>
          <p:nvPr>
            <p:ph type="sldNum" sz="quarter" idx="12"/>
          </p:nvPr>
        </p:nvSpPr>
        <p:spPr/>
        <p:txBody>
          <a:bodyPr/>
          <a:lstStyle/>
          <a:p>
            <a:fld id="{6D22F896-40B5-4ADD-8801-0D06FADFA095}" type="slidenum">
              <a:rPr lang="en-US" smtClean="0"/>
              <a:t>33</a:t>
            </a:fld>
            <a:endParaRPr lang="en-US"/>
          </a:p>
        </p:txBody>
      </p:sp>
    </p:spTree>
    <p:extLst>
      <p:ext uri="{BB962C8B-B14F-4D97-AF65-F5344CB8AC3E}">
        <p14:creationId xmlns:p14="http://schemas.microsoft.com/office/powerpoint/2010/main" val="20495281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9B5BD-EE9A-E74F-A41E-7C2FDBA313DA}"/>
              </a:ext>
            </a:extLst>
          </p:cNvPr>
          <p:cNvSpPr>
            <a:spLocks noGrp="1"/>
          </p:cNvSpPr>
          <p:nvPr>
            <p:ph type="title"/>
          </p:nvPr>
        </p:nvSpPr>
        <p:spPr/>
        <p:txBody>
          <a:bodyPr/>
          <a:lstStyle/>
          <a:p>
            <a:r>
              <a:rPr lang="en-US" dirty="0">
                <a:solidFill>
                  <a:schemeClr val="tx2"/>
                </a:solidFill>
              </a:rPr>
              <a:t>Relevance of Results</a:t>
            </a:r>
          </a:p>
        </p:txBody>
      </p:sp>
      <p:sp>
        <p:nvSpPr>
          <p:cNvPr id="3" name="Content Placeholder 2">
            <a:extLst>
              <a:ext uri="{FF2B5EF4-FFF2-40B4-BE49-F238E27FC236}">
                <a16:creationId xmlns:a16="http://schemas.microsoft.com/office/drawing/2014/main" id="{F00986C6-97E3-0F4E-B2DF-0CA9B7C87CDB}"/>
              </a:ext>
            </a:extLst>
          </p:cNvPr>
          <p:cNvSpPr>
            <a:spLocks noGrp="1"/>
          </p:cNvSpPr>
          <p:nvPr>
            <p:ph idx="1"/>
          </p:nvPr>
        </p:nvSpPr>
        <p:spPr/>
        <p:txBody>
          <a:bodyPr>
            <a:normAutofit fontScale="92500" lnSpcReduction="10000"/>
          </a:bodyPr>
          <a:lstStyle/>
          <a:p>
            <a:pPr marL="0" indent="0">
              <a:buNone/>
            </a:pPr>
            <a:r>
              <a:rPr lang="en-US" dirty="0">
                <a:solidFill>
                  <a:schemeClr val="accent5"/>
                </a:solidFill>
              </a:rPr>
              <a:t>Relevance of Results of Qualitative Analysis</a:t>
            </a:r>
          </a:p>
          <a:p>
            <a:r>
              <a:rPr lang="en-US" dirty="0"/>
              <a:t>Users may choose to use the tangle or the block-lattice in a </a:t>
            </a:r>
            <a:r>
              <a:rPr lang="en-US" dirty="0">
                <a:solidFill>
                  <a:schemeClr val="accent5"/>
                </a:solidFill>
              </a:rPr>
              <a:t>permission-less public setting</a:t>
            </a:r>
            <a:r>
              <a:rPr lang="en-US" dirty="0"/>
              <a:t>, where all users should be able to join the network and submit and validate transactions.</a:t>
            </a:r>
          </a:p>
          <a:p>
            <a:r>
              <a:rPr lang="en-US" dirty="0"/>
              <a:t>Users may choose to use the blockchain in a </a:t>
            </a:r>
            <a:r>
              <a:rPr lang="en-US" dirty="0">
                <a:solidFill>
                  <a:schemeClr val="accent5"/>
                </a:solidFill>
              </a:rPr>
              <a:t>permissioned setting</a:t>
            </a:r>
            <a:r>
              <a:rPr lang="en-US" dirty="0"/>
              <a:t>,</a:t>
            </a:r>
            <a:r>
              <a:rPr lang="en-US" dirty="0">
                <a:solidFill>
                  <a:schemeClr val="accent5"/>
                </a:solidFill>
              </a:rPr>
              <a:t> </a:t>
            </a:r>
            <a:r>
              <a:rPr lang="en-US" dirty="0"/>
              <a:t>where one or more authorities act as a gate for participation and not all users expect to have the same permissions as others.</a:t>
            </a:r>
          </a:p>
          <a:p>
            <a:pPr lvl="1"/>
            <a:r>
              <a:rPr lang="en-US" sz="2200" dirty="0"/>
              <a:t>e.g., Regulated Industries such as banks.</a:t>
            </a:r>
          </a:p>
        </p:txBody>
      </p:sp>
      <p:sp>
        <p:nvSpPr>
          <p:cNvPr id="4" name="Slide Number Placeholder 3">
            <a:extLst>
              <a:ext uri="{FF2B5EF4-FFF2-40B4-BE49-F238E27FC236}">
                <a16:creationId xmlns:a16="http://schemas.microsoft.com/office/drawing/2014/main" id="{B4363401-BCB9-7B42-8706-EC2713A66029}"/>
              </a:ext>
            </a:extLst>
          </p:cNvPr>
          <p:cNvSpPr>
            <a:spLocks noGrp="1"/>
          </p:cNvSpPr>
          <p:nvPr>
            <p:ph type="sldNum" sz="quarter" idx="12"/>
          </p:nvPr>
        </p:nvSpPr>
        <p:spPr/>
        <p:txBody>
          <a:bodyPr/>
          <a:lstStyle/>
          <a:p>
            <a:fld id="{6D22F896-40B5-4ADD-8801-0D06FADFA095}" type="slidenum">
              <a:rPr lang="en-US" smtClean="0"/>
              <a:t>34</a:t>
            </a:fld>
            <a:endParaRPr lang="en-US"/>
          </a:p>
        </p:txBody>
      </p:sp>
    </p:spTree>
    <p:extLst>
      <p:ext uri="{BB962C8B-B14F-4D97-AF65-F5344CB8AC3E}">
        <p14:creationId xmlns:p14="http://schemas.microsoft.com/office/powerpoint/2010/main" val="35897767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58759-B6D9-4842-8E4E-2992C10067CA}"/>
              </a:ext>
            </a:extLst>
          </p:cNvPr>
          <p:cNvSpPr>
            <a:spLocks noGrp="1"/>
          </p:cNvSpPr>
          <p:nvPr>
            <p:ph type="title"/>
          </p:nvPr>
        </p:nvSpPr>
        <p:spPr>
          <a:xfrm>
            <a:off x="1141411" y="729399"/>
            <a:ext cx="9905998" cy="1048869"/>
          </a:xfrm>
        </p:spPr>
        <p:txBody>
          <a:bodyPr/>
          <a:lstStyle/>
          <a:p>
            <a:r>
              <a:rPr lang="en-US" dirty="0">
                <a:solidFill>
                  <a:schemeClr val="tx2"/>
                </a:solidFill>
              </a:rPr>
              <a:t>Future Work</a:t>
            </a:r>
          </a:p>
        </p:txBody>
      </p:sp>
      <p:sp>
        <p:nvSpPr>
          <p:cNvPr id="3" name="Content Placeholder 2">
            <a:extLst>
              <a:ext uri="{FF2B5EF4-FFF2-40B4-BE49-F238E27FC236}">
                <a16:creationId xmlns:a16="http://schemas.microsoft.com/office/drawing/2014/main" id="{DB42F1B3-A1DE-6D42-A352-50B874D79CDF}"/>
              </a:ext>
            </a:extLst>
          </p:cNvPr>
          <p:cNvSpPr>
            <a:spLocks noGrp="1"/>
          </p:cNvSpPr>
          <p:nvPr>
            <p:ph idx="1"/>
          </p:nvPr>
        </p:nvSpPr>
        <p:spPr>
          <a:xfrm>
            <a:off x="1141412" y="1995054"/>
            <a:ext cx="9905999" cy="4244379"/>
          </a:xfrm>
        </p:spPr>
        <p:txBody>
          <a:bodyPr>
            <a:normAutofit/>
          </a:bodyPr>
          <a:lstStyle/>
          <a:p>
            <a:r>
              <a:rPr lang="en-US" sz="2200" dirty="0">
                <a:solidFill>
                  <a:schemeClr val="accent5"/>
                </a:solidFill>
              </a:rPr>
              <a:t>Implementations of the data structures </a:t>
            </a:r>
            <a:r>
              <a:rPr lang="en-US" sz="2200" dirty="0"/>
              <a:t>developed for this thesis </a:t>
            </a:r>
            <a:r>
              <a:rPr lang="en-US" sz="2200" dirty="0">
                <a:solidFill>
                  <a:schemeClr val="accent5"/>
                </a:solidFill>
              </a:rPr>
              <a:t>can be refined to better reflect the complexity</a:t>
            </a:r>
            <a:r>
              <a:rPr lang="en-US" sz="2200" dirty="0"/>
              <a:t> of the Bitcoin blockchain, the IOTA tangle, and the Nano block-lattice. </a:t>
            </a:r>
          </a:p>
          <a:p>
            <a:r>
              <a:rPr lang="en-US" sz="2200" dirty="0"/>
              <a:t>Testing whether a </a:t>
            </a:r>
            <a:r>
              <a:rPr lang="en-US" sz="2200" dirty="0">
                <a:solidFill>
                  <a:schemeClr val="accent5"/>
                </a:solidFill>
              </a:rPr>
              <a:t>relaxation of some of the fundamental properties could lead to an improvement in the technical challenges</a:t>
            </a:r>
            <a:r>
              <a:rPr lang="en-US" sz="2200" dirty="0"/>
              <a:t> identified for the blockchain (e.g., transparency, equal rights).</a:t>
            </a:r>
          </a:p>
          <a:p>
            <a:r>
              <a:rPr lang="en-US" sz="2200" dirty="0">
                <a:solidFill>
                  <a:schemeClr val="accent5"/>
                </a:solidFill>
              </a:rPr>
              <a:t>Compare other options of underlying data structures </a:t>
            </a:r>
            <a:r>
              <a:rPr lang="en-US" sz="2200" dirty="0"/>
              <a:t>that are being proposed (e. g., Hedera Hashgraph, Avalanche Consensus Protocol)</a:t>
            </a:r>
          </a:p>
        </p:txBody>
      </p:sp>
      <p:sp>
        <p:nvSpPr>
          <p:cNvPr id="4" name="Slide Number Placeholder 3">
            <a:extLst>
              <a:ext uri="{FF2B5EF4-FFF2-40B4-BE49-F238E27FC236}">
                <a16:creationId xmlns:a16="http://schemas.microsoft.com/office/drawing/2014/main" id="{DF6B4775-E177-0C42-9064-A49C0E5A6AAF}"/>
              </a:ext>
            </a:extLst>
          </p:cNvPr>
          <p:cNvSpPr>
            <a:spLocks noGrp="1"/>
          </p:cNvSpPr>
          <p:nvPr>
            <p:ph type="sldNum" sz="quarter" idx="12"/>
          </p:nvPr>
        </p:nvSpPr>
        <p:spPr/>
        <p:txBody>
          <a:bodyPr/>
          <a:lstStyle/>
          <a:p>
            <a:fld id="{6D22F896-40B5-4ADD-8801-0D06FADFA095}" type="slidenum">
              <a:rPr lang="en-US" smtClean="0"/>
              <a:t>35</a:t>
            </a:fld>
            <a:endParaRPr lang="en-US"/>
          </a:p>
        </p:txBody>
      </p:sp>
    </p:spTree>
    <p:extLst>
      <p:ext uri="{BB962C8B-B14F-4D97-AF65-F5344CB8AC3E}">
        <p14:creationId xmlns:p14="http://schemas.microsoft.com/office/powerpoint/2010/main" val="10740742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47F7D-4C8E-3748-9370-5D3A4D8016CE}"/>
              </a:ext>
            </a:extLst>
          </p:cNvPr>
          <p:cNvSpPr>
            <a:spLocks noGrp="1"/>
          </p:cNvSpPr>
          <p:nvPr>
            <p:ph type="title"/>
          </p:nvPr>
        </p:nvSpPr>
        <p:spPr/>
        <p:txBody>
          <a:bodyPr/>
          <a:lstStyle/>
          <a:p>
            <a:r>
              <a:rPr lang="en-US" dirty="0">
                <a:solidFill>
                  <a:schemeClr val="tx2"/>
                </a:solidFill>
              </a:rPr>
              <a:t>Conclusions</a:t>
            </a:r>
          </a:p>
        </p:txBody>
      </p:sp>
      <p:sp>
        <p:nvSpPr>
          <p:cNvPr id="3" name="Content Placeholder 2">
            <a:extLst>
              <a:ext uri="{FF2B5EF4-FFF2-40B4-BE49-F238E27FC236}">
                <a16:creationId xmlns:a16="http://schemas.microsoft.com/office/drawing/2014/main" id="{AC288FE7-67D8-1146-8CE6-2B3680734203}"/>
              </a:ext>
            </a:extLst>
          </p:cNvPr>
          <p:cNvSpPr>
            <a:spLocks noGrp="1"/>
          </p:cNvSpPr>
          <p:nvPr>
            <p:ph idx="1"/>
          </p:nvPr>
        </p:nvSpPr>
        <p:spPr/>
        <p:txBody>
          <a:bodyPr>
            <a:normAutofit fontScale="85000" lnSpcReduction="20000"/>
          </a:bodyPr>
          <a:lstStyle/>
          <a:p>
            <a:pPr marL="0" indent="0">
              <a:buNone/>
            </a:pPr>
            <a:r>
              <a:rPr lang="en-US" dirty="0"/>
              <a:t>We were able to </a:t>
            </a:r>
            <a:r>
              <a:rPr lang="en-US" dirty="0">
                <a:solidFill>
                  <a:schemeClr val="accent5"/>
                </a:solidFill>
              </a:rPr>
              <a:t>compare different distributed data structures</a:t>
            </a:r>
            <a:r>
              <a:rPr lang="en-US" dirty="0"/>
              <a:t> in terms of the extent to which they </a:t>
            </a:r>
            <a:r>
              <a:rPr lang="en-US" dirty="0">
                <a:solidFill>
                  <a:schemeClr val="accent5"/>
                </a:solidFill>
              </a:rPr>
              <a:t>respond to some of the technical challenges identified for this technology </a:t>
            </a:r>
            <a:r>
              <a:rPr lang="en-US" dirty="0"/>
              <a:t>and </a:t>
            </a:r>
            <a:r>
              <a:rPr lang="en-US" dirty="0">
                <a:solidFill>
                  <a:schemeClr val="accent5"/>
                </a:solidFill>
              </a:rPr>
              <a:t>guarantee a set of properties of distributed ledgers</a:t>
            </a:r>
            <a:r>
              <a:rPr lang="en-US" dirty="0"/>
              <a:t>.</a:t>
            </a:r>
          </a:p>
          <a:p>
            <a:pPr marL="0" indent="0">
              <a:buNone/>
            </a:pPr>
            <a:endParaRPr lang="en-US" sz="300" dirty="0"/>
          </a:p>
          <a:p>
            <a:pPr marL="0" indent="0">
              <a:buNone/>
            </a:pPr>
            <a:r>
              <a:rPr lang="en-US" dirty="0">
                <a:solidFill>
                  <a:schemeClr val="accent5"/>
                </a:solidFill>
              </a:rPr>
              <a:t>What Can Blockchains Do</a:t>
            </a:r>
          </a:p>
          <a:p>
            <a:r>
              <a:rPr lang="en-US" dirty="0"/>
              <a:t>Better than other data structures with regards to latency.</a:t>
            </a:r>
          </a:p>
          <a:p>
            <a:pPr marL="0" indent="0">
              <a:buNone/>
            </a:pPr>
            <a:r>
              <a:rPr lang="en-US" dirty="0">
                <a:solidFill>
                  <a:schemeClr val="accent5"/>
                </a:solidFill>
              </a:rPr>
              <a:t>What Can’t They Do</a:t>
            </a:r>
          </a:p>
          <a:p>
            <a:r>
              <a:rPr lang="en-US" dirty="0"/>
              <a:t>Worse than other data structures with regards to throughput.</a:t>
            </a:r>
          </a:p>
          <a:p>
            <a:r>
              <a:rPr lang="en-US" dirty="0"/>
              <a:t>Cannot guarantee equal rights for participants in the network.</a:t>
            </a:r>
          </a:p>
        </p:txBody>
      </p:sp>
      <p:sp>
        <p:nvSpPr>
          <p:cNvPr id="4" name="Slide Number Placeholder 3">
            <a:extLst>
              <a:ext uri="{FF2B5EF4-FFF2-40B4-BE49-F238E27FC236}">
                <a16:creationId xmlns:a16="http://schemas.microsoft.com/office/drawing/2014/main" id="{6C14B655-2B7F-0D46-B87B-85463E24B7D3}"/>
              </a:ext>
            </a:extLst>
          </p:cNvPr>
          <p:cNvSpPr>
            <a:spLocks noGrp="1"/>
          </p:cNvSpPr>
          <p:nvPr>
            <p:ph type="sldNum" sz="quarter" idx="12"/>
          </p:nvPr>
        </p:nvSpPr>
        <p:spPr/>
        <p:txBody>
          <a:bodyPr/>
          <a:lstStyle/>
          <a:p>
            <a:fld id="{6D22F896-40B5-4ADD-8801-0D06FADFA095}" type="slidenum">
              <a:rPr lang="en-US" smtClean="0"/>
              <a:t>36</a:t>
            </a:fld>
            <a:endParaRPr lang="en-US"/>
          </a:p>
        </p:txBody>
      </p:sp>
    </p:spTree>
    <p:extLst>
      <p:ext uri="{BB962C8B-B14F-4D97-AF65-F5344CB8AC3E}">
        <p14:creationId xmlns:p14="http://schemas.microsoft.com/office/powerpoint/2010/main" val="41699714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E8413-66B7-9F49-9304-06ACEC024DA8}"/>
              </a:ext>
            </a:extLst>
          </p:cNvPr>
          <p:cNvSpPr>
            <a:spLocks noGrp="1"/>
          </p:cNvSpPr>
          <p:nvPr>
            <p:ph type="title"/>
          </p:nvPr>
        </p:nvSpPr>
        <p:spPr/>
        <p:txBody>
          <a:bodyPr/>
          <a:lstStyle/>
          <a:p>
            <a:r>
              <a:rPr lang="en-US" dirty="0">
                <a:solidFill>
                  <a:schemeClr val="accent5"/>
                </a:solidFill>
              </a:rPr>
              <a:t>Agenda</a:t>
            </a:r>
          </a:p>
        </p:txBody>
      </p:sp>
      <p:sp>
        <p:nvSpPr>
          <p:cNvPr id="3" name="Content Placeholder 2">
            <a:extLst>
              <a:ext uri="{FF2B5EF4-FFF2-40B4-BE49-F238E27FC236}">
                <a16:creationId xmlns:a16="http://schemas.microsoft.com/office/drawing/2014/main" id="{CC9E26A2-033C-CA43-A7B5-FF4D95FEB469}"/>
              </a:ext>
            </a:extLst>
          </p:cNvPr>
          <p:cNvSpPr>
            <a:spLocks noGrp="1"/>
          </p:cNvSpPr>
          <p:nvPr>
            <p:ph idx="1"/>
          </p:nvPr>
        </p:nvSpPr>
        <p:spPr/>
        <p:txBody>
          <a:bodyPr>
            <a:normAutofit fontScale="92500" lnSpcReduction="10000"/>
          </a:bodyPr>
          <a:lstStyle/>
          <a:p>
            <a:pPr marL="457206" indent="-457206">
              <a:buFont typeface="+mj-lt"/>
              <a:buAutoNum type="arabicPeriod"/>
            </a:pPr>
            <a:r>
              <a:rPr lang="en-US" dirty="0"/>
              <a:t>Context</a:t>
            </a:r>
          </a:p>
          <a:p>
            <a:pPr marL="457206" indent="-457206">
              <a:buFont typeface="+mj-lt"/>
              <a:buAutoNum type="arabicPeriod"/>
            </a:pPr>
            <a:r>
              <a:rPr lang="en-US" dirty="0"/>
              <a:t>Research Problem</a:t>
            </a:r>
          </a:p>
          <a:p>
            <a:pPr marL="457206" indent="-457206">
              <a:buFont typeface="+mj-lt"/>
              <a:buAutoNum type="arabicPeriod"/>
            </a:pPr>
            <a:r>
              <a:rPr lang="en-US" dirty="0"/>
              <a:t>State of the Art</a:t>
            </a:r>
          </a:p>
          <a:p>
            <a:pPr marL="457206" indent="-457206">
              <a:buFont typeface="+mj-lt"/>
              <a:buAutoNum type="arabicPeriod"/>
            </a:pPr>
            <a:r>
              <a:rPr lang="en-US" dirty="0"/>
              <a:t>Distributed Ledgers and their Underlying Data Structures</a:t>
            </a:r>
          </a:p>
          <a:p>
            <a:pPr marL="457206" indent="-457206">
              <a:buFont typeface="+mj-lt"/>
              <a:buAutoNum type="arabicPeriod"/>
            </a:pPr>
            <a:r>
              <a:rPr lang="en-US" dirty="0"/>
              <a:t>Evaluation of Data Structures</a:t>
            </a:r>
          </a:p>
          <a:p>
            <a:pPr marL="457206" indent="-457206">
              <a:buFont typeface="+mj-lt"/>
              <a:buAutoNum type="arabicPeriod"/>
            </a:pPr>
            <a:r>
              <a:rPr lang="en-US" dirty="0"/>
              <a:t>Relevance of Results</a:t>
            </a:r>
          </a:p>
          <a:p>
            <a:pPr marL="457206" indent="-457206">
              <a:buFont typeface="+mj-lt"/>
              <a:buAutoNum type="arabicPeriod"/>
            </a:pPr>
            <a:r>
              <a:rPr lang="en-US" dirty="0"/>
              <a:t>Conclusions</a:t>
            </a:r>
          </a:p>
        </p:txBody>
      </p:sp>
      <p:sp>
        <p:nvSpPr>
          <p:cNvPr id="4" name="Slide Number Placeholder 3">
            <a:extLst>
              <a:ext uri="{FF2B5EF4-FFF2-40B4-BE49-F238E27FC236}">
                <a16:creationId xmlns:a16="http://schemas.microsoft.com/office/drawing/2014/main" id="{52EEF516-04C3-BD47-B5A4-B3C195860F76}"/>
              </a:ext>
            </a:extLst>
          </p:cNvPr>
          <p:cNvSpPr>
            <a:spLocks noGrp="1"/>
          </p:cNvSpPr>
          <p:nvPr>
            <p:ph type="sldNum" sz="quarter" idx="12"/>
          </p:nvPr>
        </p:nvSpPr>
        <p:spPr/>
        <p:txBody>
          <a:bodyPr/>
          <a:lstStyle/>
          <a:p>
            <a:fld id="{6D22F896-40B5-4ADD-8801-0D06FADFA095}" type="slidenum">
              <a:rPr lang="en-US" smtClean="0"/>
              <a:t>37</a:t>
            </a:fld>
            <a:endParaRPr lang="en-US"/>
          </a:p>
        </p:txBody>
      </p:sp>
    </p:spTree>
    <p:extLst>
      <p:ext uri="{BB962C8B-B14F-4D97-AF65-F5344CB8AC3E}">
        <p14:creationId xmlns:p14="http://schemas.microsoft.com/office/powerpoint/2010/main" val="28226721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440620"/>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1931946"/>
            <a:ext cx="9905999" cy="3697889"/>
          </a:xfrm>
        </p:spPr>
        <p:txBody>
          <a:bodyPr>
            <a:noAutofit/>
          </a:bodyPr>
          <a:lstStyle/>
          <a:p>
            <a:pPr marL="0" indent="0">
              <a:buNone/>
            </a:pPr>
            <a:r>
              <a:rPr lang="en-US" b="1" dirty="0">
                <a:solidFill>
                  <a:schemeClr val="accent5"/>
                </a:solidFill>
              </a:rPr>
              <a:t>Untangling Blockchain: A Data Processing View of Blockchain Systems</a:t>
            </a:r>
            <a:r>
              <a:rPr lang="en-US" b="1" baseline="30000" dirty="0">
                <a:solidFill>
                  <a:schemeClr val="accent5"/>
                </a:solidFill>
              </a:rPr>
              <a:t>[1]</a:t>
            </a:r>
          </a:p>
          <a:p>
            <a:r>
              <a:rPr lang="en-US" dirty="0"/>
              <a:t>Anh </a:t>
            </a:r>
            <a:r>
              <a:rPr lang="en-US" dirty="0" err="1"/>
              <a:t>Dinh</a:t>
            </a:r>
            <a:r>
              <a:rPr lang="en-US" dirty="0"/>
              <a:t> et al. argue that it is important to have an </a:t>
            </a:r>
            <a:r>
              <a:rPr lang="en-US" dirty="0">
                <a:solidFill>
                  <a:schemeClr val="accent5"/>
                </a:solidFill>
              </a:rPr>
              <a:t>understanding of what blockchains can offer, specially with respect to their data processing capabilities</a:t>
            </a:r>
            <a:r>
              <a:rPr lang="en-US" dirty="0"/>
              <a:t>.</a:t>
            </a:r>
          </a:p>
          <a:p>
            <a:r>
              <a:rPr lang="en-US" dirty="0"/>
              <a:t>They present </a:t>
            </a:r>
            <a:r>
              <a:rPr lang="en-US" dirty="0">
                <a:solidFill>
                  <a:schemeClr val="accent5"/>
                </a:solidFill>
              </a:rPr>
              <a:t>BLOCKBENCH</a:t>
            </a:r>
            <a:r>
              <a:rPr lang="en-US" dirty="0"/>
              <a:t>, a </a:t>
            </a:r>
            <a:r>
              <a:rPr lang="en-US" dirty="0">
                <a:solidFill>
                  <a:schemeClr val="accent5"/>
                </a:solidFill>
              </a:rPr>
              <a:t>benchmarking framework </a:t>
            </a:r>
            <a:r>
              <a:rPr lang="en-US" dirty="0"/>
              <a:t>for understanding the performance of private blockchains against data processing workloads.</a:t>
            </a:r>
          </a:p>
        </p:txBody>
      </p:sp>
      <p:sp>
        <p:nvSpPr>
          <p:cNvPr id="5" name="Slide Number Placeholder 4">
            <a:extLst>
              <a:ext uri="{FF2B5EF4-FFF2-40B4-BE49-F238E27FC236}">
                <a16:creationId xmlns:a16="http://schemas.microsoft.com/office/drawing/2014/main" id="{2594304D-F96F-2241-8C1D-0212155C9ED1}"/>
              </a:ext>
            </a:extLst>
          </p:cNvPr>
          <p:cNvSpPr>
            <a:spLocks noGrp="1"/>
          </p:cNvSpPr>
          <p:nvPr>
            <p:ph type="sldNum" sz="quarter" idx="12"/>
          </p:nvPr>
        </p:nvSpPr>
        <p:spPr>
          <a:xfrm>
            <a:off x="10276321" y="6062564"/>
            <a:ext cx="771089" cy="365125"/>
          </a:xfrm>
        </p:spPr>
        <p:txBody>
          <a:bodyPr/>
          <a:lstStyle/>
          <a:p>
            <a:fld id="{6D22F896-40B5-4ADD-8801-0D06FADFA095}" type="slidenum">
              <a:rPr lang="en-US" smtClean="0"/>
              <a:t>38</a:t>
            </a:fld>
            <a:endParaRPr lang="en-US"/>
          </a:p>
        </p:txBody>
      </p:sp>
      <p:sp>
        <p:nvSpPr>
          <p:cNvPr id="6" name="TextBox 5">
            <a:extLst>
              <a:ext uri="{FF2B5EF4-FFF2-40B4-BE49-F238E27FC236}">
                <a16:creationId xmlns:a16="http://schemas.microsoft.com/office/drawing/2014/main" id="{DFFFE884-B5C8-6442-A688-67AADAC8A622}"/>
              </a:ext>
            </a:extLst>
          </p:cNvPr>
          <p:cNvSpPr txBox="1"/>
          <p:nvPr/>
        </p:nvSpPr>
        <p:spPr>
          <a:xfrm>
            <a:off x="1352427" y="6142277"/>
            <a:ext cx="9134909" cy="523220"/>
          </a:xfrm>
          <a:prstGeom prst="rect">
            <a:avLst/>
          </a:prstGeom>
          <a:noFill/>
        </p:spPr>
        <p:txBody>
          <a:bodyPr wrap="square" rtlCol="0">
            <a:spAutoFit/>
          </a:bodyPr>
          <a:lstStyle/>
          <a:p>
            <a:r>
              <a:rPr lang="en-US" sz="1400" dirty="0"/>
              <a:t>[1] T. T. A. </a:t>
            </a:r>
            <a:r>
              <a:rPr lang="en-US" sz="1400" dirty="0" err="1"/>
              <a:t>Dinh</a:t>
            </a:r>
            <a:r>
              <a:rPr lang="en-US" sz="1400" dirty="0"/>
              <a:t>, R. Liu, M. Zhang, G. Chen, B. C. </a:t>
            </a:r>
            <a:r>
              <a:rPr lang="en-US" sz="1400" dirty="0" err="1"/>
              <a:t>Ooi</a:t>
            </a:r>
            <a:r>
              <a:rPr lang="en-US" sz="1400" dirty="0"/>
              <a:t>, and J. Wang, “Untangling Blockchain: A Data Processing View of Blockchain Systems,” </a:t>
            </a:r>
            <a:r>
              <a:rPr lang="en-US" sz="1400" i="1" dirty="0"/>
              <a:t>IEEE Trans. </a:t>
            </a:r>
            <a:r>
              <a:rPr lang="en-US" sz="1400" i="1" dirty="0" err="1"/>
              <a:t>Knowl</a:t>
            </a:r>
            <a:r>
              <a:rPr lang="en-US" sz="1400" i="1" dirty="0"/>
              <a:t>. Data Eng.</a:t>
            </a:r>
            <a:r>
              <a:rPr lang="en-US" sz="1400" dirty="0"/>
              <a:t>, vol. 30, no. 7, pp. 1366–1385, Jul. 2018.</a:t>
            </a:r>
          </a:p>
        </p:txBody>
      </p:sp>
    </p:spTree>
    <p:extLst>
      <p:ext uri="{BB962C8B-B14F-4D97-AF65-F5344CB8AC3E}">
        <p14:creationId xmlns:p14="http://schemas.microsoft.com/office/powerpoint/2010/main" val="6494378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504218"/>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1" y="1939770"/>
            <a:ext cx="9905999" cy="3541714"/>
          </a:xfrm>
        </p:spPr>
        <p:txBody>
          <a:bodyPr>
            <a:noAutofit/>
          </a:bodyPr>
          <a:lstStyle/>
          <a:p>
            <a:pPr marL="0" indent="0">
              <a:buNone/>
            </a:pPr>
            <a:r>
              <a:rPr lang="en-US" b="1" dirty="0">
                <a:solidFill>
                  <a:schemeClr val="accent5"/>
                </a:solidFill>
              </a:rPr>
              <a:t>Untangling Blockchain: A Data Processing View of Blockchain Systems</a:t>
            </a:r>
            <a:r>
              <a:rPr lang="en-US" b="1" baseline="30000" dirty="0">
                <a:solidFill>
                  <a:schemeClr val="accent5"/>
                </a:solidFill>
              </a:rPr>
              <a:t>[1]</a:t>
            </a:r>
          </a:p>
          <a:p>
            <a:r>
              <a:rPr lang="en-US" dirty="0"/>
              <a:t>Using BLOCKBENCH, </a:t>
            </a:r>
            <a:r>
              <a:rPr lang="en-US" dirty="0">
                <a:solidFill>
                  <a:schemeClr val="accent5"/>
                </a:solidFill>
              </a:rPr>
              <a:t>they evaluated three major blockchain systems</a:t>
            </a:r>
            <a:r>
              <a:rPr lang="en-US" dirty="0"/>
              <a:t>: Ethereum, Parity y Hyperledger Fabric.</a:t>
            </a:r>
          </a:p>
          <a:p>
            <a:r>
              <a:rPr lang="en-US" dirty="0"/>
              <a:t>Their results demonstrate several </a:t>
            </a:r>
            <a:r>
              <a:rPr lang="en-US" dirty="0">
                <a:solidFill>
                  <a:schemeClr val="accent5"/>
                </a:solidFill>
              </a:rPr>
              <a:t>trade-offs</a:t>
            </a:r>
            <a:r>
              <a:rPr lang="en-US" dirty="0"/>
              <a:t> between design decisions, as well as </a:t>
            </a:r>
            <a:r>
              <a:rPr lang="en-US" dirty="0">
                <a:solidFill>
                  <a:schemeClr val="accent5"/>
                </a:solidFill>
              </a:rPr>
              <a:t>big performance gaps between blockchains and database systems</a:t>
            </a:r>
            <a:r>
              <a:rPr lang="en-US" dirty="0"/>
              <a:t>.</a:t>
            </a:r>
          </a:p>
        </p:txBody>
      </p:sp>
      <p:sp>
        <p:nvSpPr>
          <p:cNvPr id="5" name="Slide Number Placeholder 4">
            <a:extLst>
              <a:ext uri="{FF2B5EF4-FFF2-40B4-BE49-F238E27FC236}">
                <a16:creationId xmlns:a16="http://schemas.microsoft.com/office/drawing/2014/main" id="{D15408F5-9501-9549-953A-FFD4610D75AF}"/>
              </a:ext>
            </a:extLst>
          </p:cNvPr>
          <p:cNvSpPr>
            <a:spLocks noGrp="1"/>
          </p:cNvSpPr>
          <p:nvPr>
            <p:ph type="sldNum" sz="quarter" idx="12"/>
          </p:nvPr>
        </p:nvSpPr>
        <p:spPr/>
        <p:txBody>
          <a:bodyPr/>
          <a:lstStyle/>
          <a:p>
            <a:fld id="{6D22F896-40B5-4ADD-8801-0D06FADFA095}" type="slidenum">
              <a:rPr lang="en-US" smtClean="0"/>
              <a:t>39</a:t>
            </a:fld>
            <a:endParaRPr lang="en-US"/>
          </a:p>
        </p:txBody>
      </p:sp>
      <p:sp>
        <p:nvSpPr>
          <p:cNvPr id="8" name="TextBox 7">
            <a:extLst>
              <a:ext uri="{FF2B5EF4-FFF2-40B4-BE49-F238E27FC236}">
                <a16:creationId xmlns:a16="http://schemas.microsoft.com/office/drawing/2014/main" id="{164A18C5-E372-844C-838F-8F5F189582D1}"/>
              </a:ext>
            </a:extLst>
          </p:cNvPr>
          <p:cNvSpPr txBox="1"/>
          <p:nvPr/>
        </p:nvSpPr>
        <p:spPr>
          <a:xfrm>
            <a:off x="1352427" y="6142277"/>
            <a:ext cx="9134909" cy="523220"/>
          </a:xfrm>
          <a:prstGeom prst="rect">
            <a:avLst/>
          </a:prstGeom>
          <a:noFill/>
        </p:spPr>
        <p:txBody>
          <a:bodyPr wrap="square" rtlCol="0">
            <a:spAutoFit/>
          </a:bodyPr>
          <a:lstStyle/>
          <a:p>
            <a:r>
              <a:rPr lang="en-US" sz="1400" dirty="0"/>
              <a:t>[1] T. T. A. </a:t>
            </a:r>
            <a:r>
              <a:rPr lang="en-US" sz="1400" dirty="0" err="1"/>
              <a:t>Dinh</a:t>
            </a:r>
            <a:r>
              <a:rPr lang="en-US" sz="1400" dirty="0"/>
              <a:t>, R. Liu, M. Zhang, G. Chen, B. C. </a:t>
            </a:r>
            <a:r>
              <a:rPr lang="en-US" sz="1400" dirty="0" err="1"/>
              <a:t>Ooi</a:t>
            </a:r>
            <a:r>
              <a:rPr lang="en-US" sz="1400" dirty="0"/>
              <a:t>, and J. Wang, “Untangling Blockchain: A Data Processing View of Blockchain Systems,” </a:t>
            </a:r>
            <a:r>
              <a:rPr lang="en-US" sz="1400" i="1" dirty="0"/>
              <a:t>IEEE Trans. </a:t>
            </a:r>
            <a:r>
              <a:rPr lang="en-US" sz="1400" i="1" dirty="0" err="1"/>
              <a:t>Knowl</a:t>
            </a:r>
            <a:r>
              <a:rPr lang="en-US" sz="1400" i="1" dirty="0"/>
              <a:t>. Data Eng.</a:t>
            </a:r>
            <a:r>
              <a:rPr lang="en-US" sz="1400" dirty="0"/>
              <a:t>, vol. 30, no. 7, pp. 1366–1385, Jul. 2018.</a:t>
            </a:r>
          </a:p>
        </p:txBody>
      </p:sp>
    </p:spTree>
    <p:extLst>
      <p:ext uri="{BB962C8B-B14F-4D97-AF65-F5344CB8AC3E}">
        <p14:creationId xmlns:p14="http://schemas.microsoft.com/office/powerpoint/2010/main" val="678124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265FF-5240-A74C-912B-3328B3891324}"/>
              </a:ext>
            </a:extLst>
          </p:cNvPr>
          <p:cNvSpPr>
            <a:spLocks noGrp="1"/>
          </p:cNvSpPr>
          <p:nvPr>
            <p:ph type="title"/>
          </p:nvPr>
        </p:nvSpPr>
        <p:spPr>
          <a:xfrm>
            <a:off x="1141412" y="45181"/>
            <a:ext cx="9905998" cy="1478570"/>
          </a:xfrm>
        </p:spPr>
        <p:txBody>
          <a:bodyPr/>
          <a:lstStyle/>
          <a:p>
            <a:r>
              <a:rPr lang="en-US" dirty="0">
                <a:solidFill>
                  <a:schemeClr val="tx2"/>
                </a:solidFill>
              </a:rPr>
              <a:t>Research problem</a:t>
            </a:r>
          </a:p>
        </p:txBody>
      </p:sp>
      <p:sp>
        <p:nvSpPr>
          <p:cNvPr id="3" name="Content Placeholder 2">
            <a:extLst>
              <a:ext uri="{FF2B5EF4-FFF2-40B4-BE49-F238E27FC236}">
                <a16:creationId xmlns:a16="http://schemas.microsoft.com/office/drawing/2014/main" id="{E2DD0C50-0394-1D42-BE60-2AA5112624D3}"/>
              </a:ext>
            </a:extLst>
          </p:cNvPr>
          <p:cNvSpPr>
            <a:spLocks noGrp="1"/>
          </p:cNvSpPr>
          <p:nvPr>
            <p:ph idx="1"/>
          </p:nvPr>
        </p:nvSpPr>
        <p:spPr>
          <a:xfrm>
            <a:off x="1294711" y="1399056"/>
            <a:ext cx="5161507" cy="4334739"/>
          </a:xfrm>
        </p:spPr>
        <p:txBody>
          <a:bodyPr>
            <a:noAutofit/>
          </a:bodyPr>
          <a:lstStyle/>
          <a:p>
            <a:pPr marL="0" indent="0">
              <a:buNone/>
            </a:pPr>
            <a:r>
              <a:rPr lang="en-US" sz="2000" b="1" dirty="0">
                <a:solidFill>
                  <a:schemeClr val="accent5"/>
                </a:solidFill>
              </a:rPr>
              <a:t>Distributed Ledgers</a:t>
            </a:r>
          </a:p>
          <a:p>
            <a:pPr marL="0" indent="0">
              <a:buNone/>
            </a:pPr>
            <a:r>
              <a:rPr lang="en-US" sz="2000" dirty="0"/>
              <a:t>Technical Challenges for the blockchain </a:t>
            </a:r>
            <a:r>
              <a:rPr lang="en-US" sz="2000" baseline="30000" dirty="0"/>
              <a:t>[1], [2]</a:t>
            </a:r>
            <a:r>
              <a:rPr lang="en-US" sz="2000" dirty="0"/>
              <a:t>:</a:t>
            </a:r>
          </a:p>
          <a:p>
            <a:pPr lvl="1"/>
            <a:r>
              <a:rPr lang="en-US" dirty="0"/>
              <a:t>Throughput</a:t>
            </a:r>
          </a:p>
          <a:p>
            <a:pPr lvl="1"/>
            <a:r>
              <a:rPr lang="en-US" dirty="0"/>
              <a:t>Latency</a:t>
            </a:r>
          </a:p>
          <a:p>
            <a:pPr marL="0" indent="0">
              <a:buNone/>
            </a:pPr>
            <a:r>
              <a:rPr lang="en-US" sz="2000" dirty="0"/>
              <a:t>Fundamental Properties of Distributed Ledgers</a:t>
            </a:r>
            <a:r>
              <a:rPr lang="en-US" sz="2000" baseline="30000" dirty="0"/>
              <a:t>[3]</a:t>
            </a:r>
            <a:r>
              <a:rPr lang="en-US" sz="2000" dirty="0"/>
              <a:t>:</a:t>
            </a:r>
          </a:p>
          <a:p>
            <a:pPr lvl="1"/>
            <a:r>
              <a:rPr lang="en-US" dirty="0"/>
              <a:t>Immutability</a:t>
            </a:r>
          </a:p>
          <a:p>
            <a:pPr lvl="1"/>
            <a:r>
              <a:rPr lang="en-US" dirty="0"/>
              <a:t>Non-repudiation</a:t>
            </a:r>
          </a:p>
          <a:p>
            <a:pPr lvl="1"/>
            <a:r>
              <a:rPr lang="en-US" dirty="0"/>
              <a:t>Integrity</a:t>
            </a:r>
          </a:p>
          <a:p>
            <a:pPr lvl="1"/>
            <a:r>
              <a:rPr lang="en-US" dirty="0"/>
              <a:t>Transparency</a:t>
            </a:r>
          </a:p>
          <a:p>
            <a:pPr lvl="1"/>
            <a:r>
              <a:rPr lang="en-US" dirty="0"/>
              <a:t>Equal Rights</a:t>
            </a:r>
          </a:p>
        </p:txBody>
      </p:sp>
      <p:pic>
        <p:nvPicPr>
          <p:cNvPr id="5" name="Picture 4">
            <a:extLst>
              <a:ext uri="{FF2B5EF4-FFF2-40B4-BE49-F238E27FC236}">
                <a16:creationId xmlns:a16="http://schemas.microsoft.com/office/drawing/2014/main" id="{93D5EFF4-7076-EB44-92EB-774E51BD4164}"/>
              </a:ext>
            </a:extLst>
          </p:cNvPr>
          <p:cNvPicPr>
            <a:picLocks noChangeAspect="1"/>
          </p:cNvPicPr>
          <p:nvPr/>
        </p:nvPicPr>
        <p:blipFill rotWithShape="1">
          <a:blip r:embed="rId2"/>
          <a:srcRect l="6523"/>
          <a:stretch/>
        </p:blipFill>
        <p:spPr>
          <a:xfrm>
            <a:off x="6609517" y="2882921"/>
            <a:ext cx="5566510" cy="1491704"/>
          </a:xfrm>
          <a:prstGeom prst="rect">
            <a:avLst/>
          </a:prstGeom>
        </p:spPr>
      </p:pic>
      <p:sp>
        <p:nvSpPr>
          <p:cNvPr id="4" name="Slide Number Placeholder 3">
            <a:extLst>
              <a:ext uri="{FF2B5EF4-FFF2-40B4-BE49-F238E27FC236}">
                <a16:creationId xmlns:a16="http://schemas.microsoft.com/office/drawing/2014/main" id="{F1E997DE-A9D8-A44C-9BF5-02A429DDB3ED}"/>
              </a:ext>
            </a:extLst>
          </p:cNvPr>
          <p:cNvSpPr>
            <a:spLocks noGrp="1"/>
          </p:cNvSpPr>
          <p:nvPr>
            <p:ph type="sldNum" sz="quarter" idx="12"/>
          </p:nvPr>
        </p:nvSpPr>
        <p:spPr/>
        <p:txBody>
          <a:bodyPr/>
          <a:lstStyle/>
          <a:p>
            <a:fld id="{6D22F896-40B5-4ADD-8801-0D06FADFA095}" type="slidenum">
              <a:rPr lang="en-US" smtClean="0"/>
              <a:t>4</a:t>
            </a:fld>
            <a:endParaRPr lang="en-US" dirty="0"/>
          </a:p>
        </p:txBody>
      </p:sp>
      <p:sp>
        <p:nvSpPr>
          <p:cNvPr id="6" name="TextBox 5">
            <a:extLst>
              <a:ext uri="{FF2B5EF4-FFF2-40B4-BE49-F238E27FC236}">
                <a16:creationId xmlns:a16="http://schemas.microsoft.com/office/drawing/2014/main" id="{933614AE-1282-3E4E-B1BF-2B04641F8B52}"/>
              </a:ext>
            </a:extLst>
          </p:cNvPr>
          <p:cNvSpPr txBox="1"/>
          <p:nvPr/>
        </p:nvSpPr>
        <p:spPr>
          <a:xfrm>
            <a:off x="1294711" y="5880167"/>
            <a:ext cx="9905998" cy="830997"/>
          </a:xfrm>
          <a:prstGeom prst="rect">
            <a:avLst/>
          </a:prstGeom>
          <a:noFill/>
        </p:spPr>
        <p:txBody>
          <a:bodyPr wrap="square" rtlCol="0">
            <a:spAutoFit/>
          </a:bodyPr>
          <a:lstStyle/>
          <a:p>
            <a:r>
              <a:rPr lang="en-US" sz="1200" dirty="0"/>
              <a:t>[1] M. Swan, </a:t>
            </a:r>
            <a:r>
              <a:rPr lang="en-US" sz="1200" i="1" dirty="0"/>
              <a:t>Blockchain : blueprint for a new economy</a:t>
            </a:r>
            <a:r>
              <a:rPr lang="en-US" sz="1200" dirty="0"/>
              <a:t>. Sebastopol, Calif.: O’Reilly Media, 2015.</a:t>
            </a:r>
          </a:p>
          <a:p>
            <a:r>
              <a:rPr lang="en-US" sz="1200" dirty="0"/>
              <a:t>[2] Stack Overflow, “Stack Overflow’s Annual Developer Survey for 2019,” 2019. </a:t>
            </a:r>
          </a:p>
          <a:p>
            <a:r>
              <a:rPr lang="en-US" sz="1200" dirty="0"/>
              <a:t>[3] X. Xu </a:t>
            </a:r>
            <a:r>
              <a:rPr lang="en-US" sz="1200" i="1" dirty="0"/>
              <a:t>et al.</a:t>
            </a:r>
            <a:r>
              <a:rPr lang="en-US" sz="1200" dirty="0"/>
              <a:t>, “A Taxonomy of Blockchain-Based Systems for Architecture Design,” in </a:t>
            </a:r>
            <a:r>
              <a:rPr lang="en-US" sz="1200" i="1" dirty="0"/>
              <a:t>2017 IEEE International Conference on Software Architecture (ICSA)</a:t>
            </a:r>
            <a:r>
              <a:rPr lang="en-US" sz="1200" dirty="0"/>
              <a:t>, 2017, pp. 243–252.</a:t>
            </a:r>
          </a:p>
        </p:txBody>
      </p:sp>
    </p:spTree>
    <p:extLst>
      <p:ext uri="{BB962C8B-B14F-4D97-AF65-F5344CB8AC3E}">
        <p14:creationId xmlns:p14="http://schemas.microsoft.com/office/powerpoint/2010/main" val="2340692833"/>
      </p:ext>
    </p:extLst>
  </p:cSld>
  <p:clrMapOvr>
    <a:masterClrMapping/>
  </p:clrMapOvr>
  <mc:AlternateContent xmlns:mc="http://schemas.openxmlformats.org/markup-compatibility/2006" xmlns:p14="http://schemas.microsoft.com/office/powerpoint/2010/main">
    <mc:Choice Requires="p14">
      <p:transition spd="slow" p14:dur="2000" advTm="1207"/>
    </mc:Choice>
    <mc:Fallback xmlns="">
      <p:transition spd="slow" advTm="1207"/>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p:txBody>
          <a:bodyPr/>
          <a:lstStyle/>
          <a:p>
            <a:r>
              <a:rPr lang="en-US" dirty="0">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3" y="2340981"/>
            <a:ext cx="9905999" cy="3304446"/>
          </a:xfrm>
        </p:spPr>
        <p:txBody>
          <a:bodyPr>
            <a:noAutofit/>
          </a:bodyPr>
          <a:lstStyle/>
          <a:p>
            <a:pPr marL="0" indent="0">
              <a:buNone/>
            </a:pPr>
            <a:r>
              <a:rPr lang="en-US" sz="2000" b="1" dirty="0">
                <a:solidFill>
                  <a:schemeClr val="accent5"/>
                </a:solidFill>
              </a:rPr>
              <a:t>A Taxonomy of Blockchain-Based Systems for Architecture Design </a:t>
            </a:r>
            <a:r>
              <a:rPr lang="en-US" sz="2000" b="1" baseline="30000" dirty="0">
                <a:solidFill>
                  <a:schemeClr val="accent5"/>
                </a:solidFill>
              </a:rPr>
              <a:t>[1]</a:t>
            </a:r>
            <a:r>
              <a:rPr lang="en-US" sz="2000" b="1" dirty="0">
                <a:solidFill>
                  <a:schemeClr val="accent5"/>
                </a:solidFill>
              </a:rPr>
              <a:t> </a:t>
            </a:r>
          </a:p>
          <a:p>
            <a:r>
              <a:rPr lang="en-US" sz="2000" dirty="0"/>
              <a:t>Xu et al. propose a </a:t>
            </a:r>
            <a:r>
              <a:rPr lang="en-US" sz="2000" dirty="0">
                <a:solidFill>
                  <a:schemeClr val="accent5"/>
                </a:solidFill>
              </a:rPr>
              <a:t>taxonomy to classify and compare blockchains </a:t>
            </a:r>
            <a:r>
              <a:rPr lang="en-US" sz="2000" dirty="0"/>
              <a:t>and this way </a:t>
            </a:r>
            <a:r>
              <a:rPr lang="en-US" sz="2000" dirty="0">
                <a:solidFill>
                  <a:schemeClr val="accent5"/>
                </a:solidFill>
              </a:rPr>
              <a:t>assist in the design and evaluation of their impact on software architectures</a:t>
            </a:r>
            <a:r>
              <a:rPr lang="en-US" sz="2000" dirty="0"/>
              <a:t>.</a:t>
            </a:r>
          </a:p>
          <a:p>
            <a:r>
              <a:rPr lang="en-US" sz="2000" dirty="0"/>
              <a:t>The taxonomy is intended to help with </a:t>
            </a:r>
            <a:r>
              <a:rPr lang="en-US" sz="2000" dirty="0">
                <a:solidFill>
                  <a:schemeClr val="accent5"/>
                </a:solidFill>
              </a:rPr>
              <a:t>considerations about the quality attributes </a:t>
            </a:r>
            <a:r>
              <a:rPr lang="en-US" sz="2000" dirty="0"/>
              <a:t>(e.g., availability, security, and performance) of blockchain-based systems.</a:t>
            </a:r>
          </a:p>
          <a:p>
            <a:r>
              <a:rPr lang="en-US" sz="2000" dirty="0"/>
              <a:t>Responsible for identifying the </a:t>
            </a:r>
            <a:r>
              <a:rPr lang="en-US" sz="2000" dirty="0">
                <a:solidFill>
                  <a:schemeClr val="accent5"/>
                </a:solidFill>
              </a:rPr>
              <a:t>five fundamental properties of distributed ledgers</a:t>
            </a:r>
            <a:r>
              <a:rPr lang="en-US" sz="2000" dirty="0"/>
              <a:t>.</a:t>
            </a:r>
          </a:p>
          <a:p>
            <a:endParaRPr lang="en-US" sz="2000" b="1" dirty="0"/>
          </a:p>
        </p:txBody>
      </p:sp>
      <p:sp>
        <p:nvSpPr>
          <p:cNvPr id="5" name="Slide Number Placeholder 4">
            <a:extLst>
              <a:ext uri="{FF2B5EF4-FFF2-40B4-BE49-F238E27FC236}">
                <a16:creationId xmlns:a16="http://schemas.microsoft.com/office/drawing/2014/main" id="{41FC0E54-F6C7-BC45-A61C-10245A3637DC}"/>
              </a:ext>
            </a:extLst>
          </p:cNvPr>
          <p:cNvSpPr>
            <a:spLocks noGrp="1"/>
          </p:cNvSpPr>
          <p:nvPr>
            <p:ph type="sldNum" sz="quarter" idx="12"/>
          </p:nvPr>
        </p:nvSpPr>
        <p:spPr/>
        <p:txBody>
          <a:bodyPr/>
          <a:lstStyle/>
          <a:p>
            <a:fld id="{6D22F896-40B5-4ADD-8801-0D06FADFA095}" type="slidenum">
              <a:rPr lang="en-US" smtClean="0"/>
              <a:t>40</a:t>
            </a:fld>
            <a:endParaRPr lang="en-US"/>
          </a:p>
        </p:txBody>
      </p:sp>
      <p:sp>
        <p:nvSpPr>
          <p:cNvPr id="7" name="TextBox 6">
            <a:extLst>
              <a:ext uri="{FF2B5EF4-FFF2-40B4-BE49-F238E27FC236}">
                <a16:creationId xmlns:a16="http://schemas.microsoft.com/office/drawing/2014/main" id="{D481BB88-9A2F-1C41-8F88-74F8BAC3FA20}"/>
              </a:ext>
            </a:extLst>
          </p:cNvPr>
          <p:cNvSpPr txBox="1"/>
          <p:nvPr/>
        </p:nvSpPr>
        <p:spPr>
          <a:xfrm>
            <a:off x="1308779" y="6127167"/>
            <a:ext cx="9353086" cy="523220"/>
          </a:xfrm>
          <a:prstGeom prst="rect">
            <a:avLst/>
          </a:prstGeom>
          <a:noFill/>
        </p:spPr>
        <p:txBody>
          <a:bodyPr wrap="square" rtlCol="0">
            <a:spAutoFit/>
          </a:bodyPr>
          <a:lstStyle/>
          <a:p>
            <a:r>
              <a:rPr lang="en-US" sz="1400" dirty="0"/>
              <a:t>[1] X. Xu </a:t>
            </a:r>
            <a:r>
              <a:rPr lang="en-US" sz="1400" i="1" dirty="0"/>
              <a:t>et al.</a:t>
            </a:r>
            <a:r>
              <a:rPr lang="en-US" sz="1400" dirty="0"/>
              <a:t>, “A Taxonomy of Blockchain-Based Systems for Architecture Design,” in </a:t>
            </a:r>
            <a:r>
              <a:rPr lang="en-US" sz="1400" i="1" dirty="0"/>
              <a:t>2017 IEEE International Conference on Software Architecture (ICSA)</a:t>
            </a:r>
            <a:r>
              <a:rPr lang="en-US" sz="1400" dirty="0"/>
              <a:t>, 2017, pp. 243–252.</a:t>
            </a:r>
          </a:p>
        </p:txBody>
      </p:sp>
    </p:spTree>
    <p:extLst>
      <p:ext uri="{BB962C8B-B14F-4D97-AF65-F5344CB8AC3E}">
        <p14:creationId xmlns:p14="http://schemas.microsoft.com/office/powerpoint/2010/main" val="6944103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189892"/>
            <a:ext cx="9905998" cy="1478570"/>
          </a:xfrm>
        </p:spPr>
        <p:txBody>
          <a:bodyPr/>
          <a:lstStyle/>
          <a:p>
            <a:r>
              <a:rPr lang="en-US" dirty="0">
                <a:solidFill>
                  <a:schemeClr val="tx2"/>
                </a:solidFill>
              </a:rPr>
              <a:t>Go in a Nutshell</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3" y="1543051"/>
            <a:ext cx="4954588" cy="4262438"/>
          </a:xfrm>
        </p:spPr>
        <p:txBody>
          <a:bodyPr>
            <a:normAutofit/>
          </a:bodyPr>
          <a:lstStyle/>
          <a:p>
            <a:pPr marL="0" indent="0">
              <a:buNone/>
            </a:pPr>
            <a:r>
              <a:rPr lang="en-US" sz="2000" b="1" dirty="0">
                <a:solidFill>
                  <a:schemeClr val="accent5"/>
                </a:solidFill>
              </a:rPr>
              <a:t>Goroutines</a:t>
            </a:r>
            <a:r>
              <a:rPr lang="en-US" sz="2000" b="1" baseline="30000" dirty="0">
                <a:solidFill>
                  <a:schemeClr val="accent5"/>
                </a:solidFill>
              </a:rPr>
              <a:t>[1]</a:t>
            </a:r>
          </a:p>
          <a:p>
            <a:pPr marL="0" indent="0" algn="just">
              <a:spcAft>
                <a:spcPts val="600"/>
              </a:spcAft>
              <a:buNone/>
            </a:pPr>
            <a:r>
              <a:rPr lang="en-US" sz="2000" dirty="0">
                <a:ea typeface="MS Mincho" panose="02020609040205080304" pitchFamily="49" charset="-128"/>
                <a:cs typeface="Times New Roman" panose="02020603050405020304" pitchFamily="18" charset="0"/>
              </a:rPr>
              <a:t>Language abstraction</a:t>
            </a:r>
            <a:r>
              <a:rPr lang="en-US" sz="2000" dirty="0">
                <a:latin typeface="Courier New" panose="02070309020205020404" pitchFamily="49" charset="0"/>
                <a:ea typeface="MS Mincho" panose="02020609040205080304" pitchFamily="49" charset="-128"/>
                <a:cs typeface="Times New Roman" panose="02020603050405020304" pitchFamily="18" charset="0"/>
              </a:rPr>
              <a:t> </a:t>
            </a:r>
            <a:r>
              <a:rPr lang="en-US" sz="2000" dirty="0">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go f(x, y, z) </a:t>
            </a:r>
            <a:r>
              <a:rPr lang="en-US" sz="2000" dirty="0"/>
              <a:t>starts a new goroutine running </a:t>
            </a:r>
            <a:r>
              <a:rPr lang="en-US" sz="2000" dirty="0">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f(x, y, z)</a:t>
            </a:r>
          </a:p>
          <a:p>
            <a:pPr marL="0" indent="0" algn="just">
              <a:spcAft>
                <a:spcPts val="600"/>
              </a:spcAft>
              <a:buNone/>
            </a:pPr>
            <a:endParaRPr lang="en-US" sz="200" b="1" dirty="0">
              <a:solidFill>
                <a:schemeClr val="tx2"/>
              </a:solidFill>
            </a:endParaRPr>
          </a:p>
          <a:p>
            <a:r>
              <a:rPr lang="en-US" sz="2000" dirty="0"/>
              <a:t>The evaluation of </a:t>
            </a:r>
            <a:r>
              <a:rPr lang="en-US" sz="2000" dirty="0">
                <a:solidFill>
                  <a:schemeClr val="accent5"/>
                </a:solidFill>
                <a:latin typeface="Courier New" panose="02070309020205020404" pitchFamily="49" charset="0"/>
                <a:cs typeface="Courier New" panose="02070309020205020404" pitchFamily="49" charset="0"/>
              </a:rPr>
              <a:t>f</a:t>
            </a:r>
            <a:r>
              <a:rPr lang="en-US" sz="2000" dirty="0"/>
              <a:t>, </a:t>
            </a:r>
            <a:r>
              <a:rPr lang="en-US" sz="2000" dirty="0">
                <a:solidFill>
                  <a:schemeClr val="accent5"/>
                </a:solidFill>
                <a:latin typeface="Courier New" panose="02070309020205020404" pitchFamily="49" charset="0"/>
                <a:cs typeface="Courier New" panose="02070309020205020404" pitchFamily="49" charset="0"/>
              </a:rPr>
              <a:t>x</a:t>
            </a:r>
            <a:r>
              <a:rPr lang="en-US" sz="2000" dirty="0"/>
              <a:t>, </a:t>
            </a:r>
            <a:r>
              <a:rPr lang="en-US" sz="2000" dirty="0">
                <a:solidFill>
                  <a:schemeClr val="accent5"/>
                </a:solidFill>
                <a:latin typeface="Courier New" panose="02070309020205020404" pitchFamily="49" charset="0"/>
                <a:cs typeface="Courier New" panose="02070309020205020404" pitchFamily="49" charset="0"/>
              </a:rPr>
              <a:t>y</a:t>
            </a:r>
            <a:r>
              <a:rPr lang="en-US" sz="2000" dirty="0"/>
              <a:t>, and </a:t>
            </a:r>
            <a:r>
              <a:rPr lang="en-US" sz="2000" dirty="0">
                <a:solidFill>
                  <a:schemeClr val="accent5"/>
                </a:solidFill>
                <a:latin typeface="Courier New" panose="02070309020205020404" pitchFamily="49" charset="0"/>
                <a:cs typeface="Courier New" panose="02070309020205020404" pitchFamily="49" charset="0"/>
              </a:rPr>
              <a:t>z</a:t>
            </a:r>
            <a:r>
              <a:rPr lang="en-US" sz="2000" dirty="0"/>
              <a:t> happens in the currently executing goroutine (the one calling the go abstraction).</a:t>
            </a:r>
          </a:p>
          <a:p>
            <a:r>
              <a:rPr lang="en-US" sz="2000" dirty="0"/>
              <a:t>The execution of </a:t>
            </a:r>
            <a:r>
              <a:rPr lang="en-US" sz="2000" dirty="0">
                <a:solidFill>
                  <a:schemeClr val="accent5"/>
                </a:solidFill>
                <a:latin typeface="Courier New" panose="02070309020205020404" pitchFamily="49" charset="0"/>
                <a:cs typeface="Courier New" panose="02070309020205020404" pitchFamily="49" charset="0"/>
              </a:rPr>
              <a:t>f</a:t>
            </a:r>
            <a:r>
              <a:rPr lang="en-US" sz="2000" dirty="0">
                <a:solidFill>
                  <a:schemeClr val="accent5"/>
                </a:solidFill>
              </a:rPr>
              <a:t> </a:t>
            </a:r>
            <a:r>
              <a:rPr lang="en-US" sz="2000" dirty="0"/>
              <a:t>happens in the new goroutine.</a:t>
            </a:r>
          </a:p>
          <a:p>
            <a:pPr marL="0" indent="0">
              <a:buNone/>
            </a:pPr>
            <a:endParaRPr lang="en-US" sz="2000" b="1" dirty="0">
              <a:solidFill>
                <a:schemeClr val="accent5"/>
              </a:solidFill>
            </a:endParaRP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41</a:t>
            </a:fld>
            <a:endParaRPr lang="en-US"/>
          </a:p>
        </p:txBody>
      </p:sp>
      <p:sp>
        <p:nvSpPr>
          <p:cNvPr id="6" name="Rounded Rectangle 5">
            <a:extLst>
              <a:ext uri="{FF2B5EF4-FFF2-40B4-BE49-F238E27FC236}">
                <a16:creationId xmlns:a16="http://schemas.microsoft.com/office/drawing/2014/main" id="{CC382D4E-9D56-F041-9A2C-5B7FDDD13822}"/>
              </a:ext>
            </a:extLst>
          </p:cNvPr>
          <p:cNvSpPr/>
          <p:nvPr/>
        </p:nvSpPr>
        <p:spPr>
          <a:xfrm>
            <a:off x="6508586" y="657193"/>
            <a:ext cx="4644323" cy="358249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lvl="0"/>
            <a:r>
              <a:rPr lang="en-US" sz="1200" b="1" dirty="0">
                <a:solidFill>
                  <a:srgbClr val="63A0CC"/>
                </a:solidFill>
                <a:latin typeface="Courier New" panose="02070309020205020404" pitchFamily="49" charset="0"/>
                <a:cs typeface="Courier New" panose="02070309020205020404" pitchFamily="49" charset="0"/>
              </a:rPr>
              <a:t>package main</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import (</a:t>
            </a:r>
          </a:p>
          <a:p>
            <a:pPr lvl="0"/>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fmt</a:t>
            </a:r>
            <a:r>
              <a:rPr lang="en-US" sz="1200" b="1" dirty="0">
                <a:solidFill>
                  <a:srgbClr val="63A0CC"/>
                </a:solidFill>
                <a:latin typeface="Courier New" panose="02070309020205020404" pitchFamily="49" charset="0"/>
                <a:cs typeface="Courier New" panose="02070309020205020404" pitchFamily="49" charset="0"/>
              </a:rPr>
              <a:t>"</a:t>
            </a:r>
          </a:p>
          <a:p>
            <a:pPr lvl="0"/>
            <a:r>
              <a:rPr lang="en-US" sz="1200" b="1" dirty="0">
                <a:solidFill>
                  <a:srgbClr val="63A0CC"/>
                </a:solidFill>
                <a:latin typeface="Courier New" panose="02070309020205020404" pitchFamily="49" charset="0"/>
                <a:cs typeface="Courier New" panose="02070309020205020404" pitchFamily="49" charset="0"/>
              </a:rPr>
              <a:t>	"time"</a:t>
            </a:r>
          </a:p>
          <a:p>
            <a:pPr lvl="0"/>
            <a:r>
              <a:rPr lang="en-US" sz="1200" b="1" dirty="0">
                <a:solidFill>
                  <a:srgbClr val="63A0CC"/>
                </a:solidFill>
                <a:latin typeface="Courier New" panose="02070309020205020404" pitchFamily="49" charset="0"/>
                <a:cs typeface="Courier New" panose="02070309020205020404" pitchFamily="49" charset="0"/>
              </a:rPr>
              <a:t>)</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say(s string) {</a:t>
            </a:r>
          </a:p>
          <a:p>
            <a:pPr lvl="0"/>
            <a:r>
              <a:rPr lang="en-US" sz="1200" b="1" dirty="0">
                <a:solidFill>
                  <a:srgbClr val="63A0CC"/>
                </a:solidFill>
                <a:latin typeface="Courier New" panose="02070309020205020404" pitchFamily="49" charset="0"/>
                <a:cs typeface="Courier New" panose="02070309020205020404" pitchFamily="49" charset="0"/>
              </a:rPr>
              <a:t>	for </a:t>
            </a:r>
            <a:r>
              <a:rPr lang="en-US" sz="1200" b="1" dirty="0" err="1">
                <a:solidFill>
                  <a:srgbClr val="63A0CC"/>
                </a:solidFill>
                <a:latin typeface="Courier New" panose="02070309020205020404" pitchFamily="49" charset="0"/>
                <a:cs typeface="Courier New" panose="02070309020205020404" pitchFamily="49" charset="0"/>
              </a:rPr>
              <a:t>i</a:t>
            </a:r>
            <a:r>
              <a:rPr lang="en-US" sz="1200" b="1" dirty="0">
                <a:solidFill>
                  <a:srgbClr val="63A0CC"/>
                </a:solidFill>
                <a:latin typeface="Courier New" panose="02070309020205020404" pitchFamily="49" charset="0"/>
                <a:cs typeface="Courier New" panose="02070309020205020404" pitchFamily="49" charset="0"/>
              </a:rPr>
              <a:t> := 0; </a:t>
            </a:r>
            <a:r>
              <a:rPr lang="en-US" sz="1200" b="1" dirty="0" err="1">
                <a:solidFill>
                  <a:srgbClr val="63A0CC"/>
                </a:solidFill>
                <a:latin typeface="Courier New" panose="02070309020205020404" pitchFamily="49" charset="0"/>
                <a:cs typeface="Courier New" panose="02070309020205020404" pitchFamily="49" charset="0"/>
              </a:rPr>
              <a:t>i</a:t>
            </a:r>
            <a:r>
              <a:rPr lang="en-US" sz="1200" b="1" dirty="0">
                <a:solidFill>
                  <a:srgbClr val="63A0CC"/>
                </a:solidFill>
                <a:latin typeface="Courier New" panose="02070309020205020404" pitchFamily="49" charset="0"/>
                <a:cs typeface="Courier New" panose="02070309020205020404" pitchFamily="49" charset="0"/>
              </a:rPr>
              <a:t> &lt; 3; </a:t>
            </a:r>
            <a:r>
              <a:rPr lang="en-US" sz="1200" b="1" dirty="0" err="1">
                <a:solidFill>
                  <a:srgbClr val="63A0CC"/>
                </a:solidFill>
                <a:latin typeface="Courier New" panose="02070309020205020404" pitchFamily="49" charset="0"/>
                <a:cs typeface="Courier New" panose="02070309020205020404" pitchFamily="49" charset="0"/>
              </a:rPr>
              <a:t>i</a:t>
            </a:r>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time.Sleep</a:t>
            </a:r>
            <a:r>
              <a:rPr lang="en-US" sz="1200" b="1" dirty="0">
                <a:solidFill>
                  <a:srgbClr val="63A0CC"/>
                </a:solidFill>
                <a:latin typeface="Courier New" panose="02070309020205020404" pitchFamily="49" charset="0"/>
                <a:cs typeface="Courier New" panose="02070309020205020404" pitchFamily="49" charset="0"/>
              </a:rPr>
              <a:t>(100 * </a:t>
            </a:r>
            <a:r>
              <a:rPr lang="en-US" sz="1200" b="1" dirty="0" err="1">
                <a:solidFill>
                  <a:srgbClr val="63A0CC"/>
                </a:solidFill>
                <a:latin typeface="Courier New" panose="02070309020205020404" pitchFamily="49" charset="0"/>
                <a:cs typeface="Courier New" panose="02070309020205020404" pitchFamily="49" charset="0"/>
              </a:rPr>
              <a:t>time.Millisecond</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fmt.Println</a:t>
            </a:r>
            <a:r>
              <a:rPr lang="en-US" sz="1200" b="1" dirty="0">
                <a:solidFill>
                  <a:srgbClr val="63A0CC"/>
                </a:solidFill>
                <a:latin typeface="Courier New" panose="02070309020205020404" pitchFamily="49" charset="0"/>
                <a:cs typeface="Courier New" panose="02070309020205020404" pitchFamily="49" charset="0"/>
              </a:rPr>
              <a:t>(s)</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main() {</a:t>
            </a:r>
          </a:p>
          <a:p>
            <a:pPr lvl="0"/>
            <a:r>
              <a:rPr lang="en-US" sz="1200" b="1" dirty="0">
                <a:solidFill>
                  <a:srgbClr val="63A0CC"/>
                </a:solidFill>
                <a:latin typeface="Courier New" panose="02070309020205020404" pitchFamily="49" charset="0"/>
                <a:cs typeface="Courier New" panose="02070309020205020404" pitchFamily="49" charset="0"/>
              </a:rPr>
              <a:t>	go say("hello")</a:t>
            </a:r>
          </a:p>
          <a:p>
            <a:pPr lvl="0"/>
            <a:r>
              <a:rPr lang="en-US" sz="1200" b="1" dirty="0">
                <a:solidFill>
                  <a:srgbClr val="63A0CC"/>
                </a:solidFill>
                <a:latin typeface="Courier New" panose="02070309020205020404" pitchFamily="49" charset="0"/>
                <a:cs typeface="Courier New" panose="02070309020205020404" pitchFamily="49" charset="0"/>
              </a:rPr>
              <a:t>	say("world")</a:t>
            </a:r>
          </a:p>
          <a:p>
            <a:pPr lvl="0"/>
            <a:r>
              <a:rPr lang="en-US" sz="1200" b="1" dirty="0">
                <a:solidFill>
                  <a:srgbClr val="63A0CC"/>
                </a:solidFill>
                <a:latin typeface="Courier New" panose="02070309020205020404" pitchFamily="49" charset="0"/>
                <a:cs typeface="Courier New" panose="02070309020205020404" pitchFamily="49" charset="0"/>
              </a:rPr>
              <a:t>}</a:t>
            </a:r>
          </a:p>
        </p:txBody>
      </p:sp>
      <p:sp>
        <p:nvSpPr>
          <p:cNvPr id="10" name="Rounded Rectangle 9">
            <a:extLst>
              <a:ext uri="{FF2B5EF4-FFF2-40B4-BE49-F238E27FC236}">
                <a16:creationId xmlns:a16="http://schemas.microsoft.com/office/drawing/2014/main" id="{E2345C92-69E0-444B-8F77-E0A6EDEEED22}"/>
              </a:ext>
            </a:extLst>
          </p:cNvPr>
          <p:cNvSpPr/>
          <p:nvPr/>
        </p:nvSpPr>
        <p:spPr>
          <a:xfrm>
            <a:off x="7859403" y="4295111"/>
            <a:ext cx="1942687" cy="1809662"/>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lvl="0"/>
            <a:r>
              <a:rPr lang="en-US" sz="1200" b="1" dirty="0">
                <a:solidFill>
                  <a:srgbClr val="63A0CC"/>
                </a:solidFill>
                <a:latin typeface="Courier New" panose="02070309020205020404" pitchFamily="49" charset="0"/>
                <a:cs typeface="Courier New" panose="02070309020205020404" pitchFamily="49" charset="0"/>
              </a:rPr>
              <a:t>hello</a:t>
            </a:r>
          </a:p>
          <a:p>
            <a:pPr lvl="0"/>
            <a:r>
              <a:rPr lang="en-US" sz="1200" b="1" dirty="0">
                <a:solidFill>
                  <a:srgbClr val="63A0CC"/>
                </a:solidFill>
                <a:latin typeface="Courier New" panose="02070309020205020404" pitchFamily="49" charset="0"/>
                <a:cs typeface="Courier New" panose="02070309020205020404" pitchFamily="49" charset="0"/>
              </a:rPr>
              <a:t>world</a:t>
            </a:r>
          </a:p>
          <a:p>
            <a:pPr lvl="0"/>
            <a:r>
              <a:rPr lang="en-US" sz="1200" b="1" dirty="0">
                <a:solidFill>
                  <a:srgbClr val="63A0CC"/>
                </a:solidFill>
                <a:latin typeface="Courier New" panose="02070309020205020404" pitchFamily="49" charset="0"/>
                <a:cs typeface="Courier New" panose="02070309020205020404" pitchFamily="49" charset="0"/>
              </a:rPr>
              <a:t>world</a:t>
            </a:r>
          </a:p>
          <a:p>
            <a:pPr lvl="0"/>
            <a:r>
              <a:rPr lang="en-US" sz="1200" b="1" dirty="0">
                <a:solidFill>
                  <a:srgbClr val="63A0CC"/>
                </a:solidFill>
                <a:latin typeface="Courier New" panose="02070309020205020404" pitchFamily="49" charset="0"/>
                <a:cs typeface="Courier New" panose="02070309020205020404" pitchFamily="49" charset="0"/>
              </a:rPr>
              <a:t>hello</a:t>
            </a:r>
          </a:p>
          <a:p>
            <a:pPr lvl="0"/>
            <a:r>
              <a:rPr lang="en-US" sz="1200" b="1" dirty="0">
                <a:solidFill>
                  <a:srgbClr val="63A0CC"/>
                </a:solidFill>
                <a:latin typeface="Courier New" panose="02070309020205020404" pitchFamily="49" charset="0"/>
                <a:cs typeface="Courier New" panose="02070309020205020404" pitchFamily="49" charset="0"/>
              </a:rPr>
              <a:t>hello</a:t>
            </a:r>
          </a:p>
          <a:p>
            <a:pPr lvl="0"/>
            <a:r>
              <a:rPr lang="en-US" sz="1200" b="1" dirty="0">
                <a:solidFill>
                  <a:srgbClr val="63A0CC"/>
                </a:solidFill>
                <a:latin typeface="Courier New" panose="02070309020205020404" pitchFamily="49" charset="0"/>
                <a:cs typeface="Courier New" panose="02070309020205020404" pitchFamily="49" charset="0"/>
              </a:rPr>
              <a:t>world</a:t>
            </a:r>
          </a:p>
          <a:p>
            <a:pPr lvl="0"/>
            <a:r>
              <a:rPr lang="en-US" sz="1200" b="1" dirty="0">
                <a:solidFill>
                  <a:srgbClr val="63A0CC"/>
                </a:solidFill>
                <a:latin typeface="Courier New" panose="02070309020205020404" pitchFamily="49" charset="0"/>
                <a:cs typeface="Courier New" panose="02070309020205020404" pitchFamily="49" charset="0"/>
              </a:rPr>
              <a:t> </a:t>
            </a:r>
          </a:p>
          <a:p>
            <a:pPr lvl="0"/>
            <a:r>
              <a:rPr lang="en-US" sz="1200" b="1" dirty="0">
                <a:solidFill>
                  <a:srgbClr val="63A0CC"/>
                </a:solidFill>
                <a:latin typeface="Courier New" panose="02070309020205020404" pitchFamily="49" charset="0"/>
                <a:cs typeface="Courier New" panose="02070309020205020404" pitchFamily="49" charset="0"/>
              </a:rPr>
              <a:t>Program exited.</a:t>
            </a:r>
          </a:p>
        </p:txBody>
      </p:sp>
      <p:sp>
        <p:nvSpPr>
          <p:cNvPr id="11" name="TextBox 10">
            <a:extLst>
              <a:ext uri="{FF2B5EF4-FFF2-40B4-BE49-F238E27FC236}">
                <a16:creationId xmlns:a16="http://schemas.microsoft.com/office/drawing/2014/main" id="{723FE01B-765B-D044-A69E-7F3EC17D7855}"/>
              </a:ext>
            </a:extLst>
          </p:cNvPr>
          <p:cNvSpPr txBox="1"/>
          <p:nvPr/>
        </p:nvSpPr>
        <p:spPr>
          <a:xfrm>
            <a:off x="1211748" y="6104774"/>
            <a:ext cx="6722161" cy="307777"/>
          </a:xfrm>
          <a:prstGeom prst="rect">
            <a:avLst/>
          </a:prstGeom>
          <a:noFill/>
        </p:spPr>
        <p:txBody>
          <a:bodyPr wrap="none" rtlCol="0">
            <a:spAutoFit/>
          </a:bodyPr>
          <a:lstStyle/>
          <a:p>
            <a:r>
              <a:rPr lang="en-US" sz="1400" dirty="0"/>
              <a:t>[1] “A Tour of Go - Goroutines.” [Online]. Available: https://</a:t>
            </a:r>
            <a:r>
              <a:rPr lang="en-US" sz="1400" dirty="0" err="1"/>
              <a:t>tour.golang.org</a:t>
            </a:r>
            <a:r>
              <a:rPr lang="en-US" sz="1400" dirty="0"/>
              <a:t>/concurrency/1.</a:t>
            </a:r>
          </a:p>
        </p:txBody>
      </p:sp>
    </p:spTree>
    <p:extLst>
      <p:ext uri="{BB962C8B-B14F-4D97-AF65-F5344CB8AC3E}">
        <p14:creationId xmlns:p14="http://schemas.microsoft.com/office/powerpoint/2010/main" val="32481543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1413" y="189892"/>
            <a:ext cx="9905998" cy="1478570"/>
          </a:xfrm>
        </p:spPr>
        <p:txBody>
          <a:bodyPr/>
          <a:lstStyle/>
          <a:p>
            <a:r>
              <a:rPr lang="en-US" dirty="0">
                <a:solidFill>
                  <a:schemeClr val="tx2"/>
                </a:solidFill>
              </a:rPr>
              <a:t>Go in a nutshell</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41413" y="1543051"/>
            <a:ext cx="4951410" cy="1637495"/>
          </a:xfrm>
        </p:spPr>
        <p:txBody>
          <a:bodyPr>
            <a:normAutofit/>
          </a:bodyPr>
          <a:lstStyle/>
          <a:p>
            <a:pPr marL="0" indent="0">
              <a:buNone/>
            </a:pPr>
            <a:r>
              <a:rPr lang="en-US" sz="2000" b="1" noProof="1">
                <a:solidFill>
                  <a:schemeClr val="accent5"/>
                </a:solidFill>
              </a:rPr>
              <a:t>Channels</a:t>
            </a:r>
            <a:r>
              <a:rPr lang="en-US" sz="2000" b="1" baseline="30000" noProof="1">
                <a:solidFill>
                  <a:schemeClr val="accent5"/>
                </a:solidFill>
              </a:rPr>
              <a:t>[1]</a:t>
            </a:r>
          </a:p>
          <a:p>
            <a:r>
              <a:rPr lang="en-US" sz="2000" noProof="1"/>
              <a:t>send and receive values with the channel operator: </a:t>
            </a:r>
            <a:r>
              <a:rPr lang="en-US" sz="2000" noProof="1">
                <a:solidFill>
                  <a:schemeClr val="tx2"/>
                </a:solidFill>
                <a:latin typeface="Courier New" panose="02070309020205020404" pitchFamily="49" charset="0"/>
                <a:cs typeface="Courier New" panose="02070309020205020404" pitchFamily="49" charset="0"/>
              </a:rPr>
              <a:t>&lt;-</a:t>
            </a: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42</a:t>
            </a:fld>
            <a:endParaRPr lang="en-US"/>
          </a:p>
        </p:txBody>
      </p:sp>
      <p:sp>
        <p:nvSpPr>
          <p:cNvPr id="13" name="Rounded Rectangle 12">
            <a:extLst>
              <a:ext uri="{FF2B5EF4-FFF2-40B4-BE49-F238E27FC236}">
                <a16:creationId xmlns:a16="http://schemas.microsoft.com/office/drawing/2014/main" id="{295D7C0A-8A94-F942-97AC-38FA9F8453FD}"/>
              </a:ext>
            </a:extLst>
          </p:cNvPr>
          <p:cNvSpPr/>
          <p:nvPr/>
        </p:nvSpPr>
        <p:spPr>
          <a:xfrm>
            <a:off x="6478129" y="748145"/>
            <a:ext cx="4398817" cy="4696190"/>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package main</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import "</a:t>
            </a:r>
            <a:r>
              <a:rPr lang="en-US" sz="1200" b="1" dirty="0" err="1">
                <a:solidFill>
                  <a:srgbClr val="63A0CC"/>
                </a:solidFill>
                <a:latin typeface="Courier New" panose="02070309020205020404" pitchFamily="49" charset="0"/>
                <a:cs typeface="Courier New" panose="02070309020205020404" pitchFamily="49" charset="0"/>
              </a:rPr>
              <a:t>fmt</a:t>
            </a:r>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sum(s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 c </a:t>
            </a:r>
            <a:r>
              <a:rPr lang="en-US" sz="1200" b="1" dirty="0" err="1">
                <a:solidFill>
                  <a:srgbClr val="63A0CC"/>
                </a:solidFill>
                <a:latin typeface="Courier New" panose="02070309020205020404" pitchFamily="49" charset="0"/>
                <a:cs typeface="Courier New" panose="02070309020205020404" pitchFamily="49" charset="0"/>
              </a:rPr>
              <a:t>chan</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sum := 0</a:t>
            </a:r>
          </a:p>
          <a:p>
            <a:r>
              <a:rPr lang="en-US" sz="1200" b="1" dirty="0">
                <a:solidFill>
                  <a:srgbClr val="63A0CC"/>
                </a:solidFill>
                <a:latin typeface="Courier New" panose="02070309020205020404" pitchFamily="49" charset="0"/>
                <a:cs typeface="Courier New" panose="02070309020205020404" pitchFamily="49" charset="0"/>
              </a:rPr>
              <a:t>	for _, v := range s {</a:t>
            </a:r>
          </a:p>
          <a:p>
            <a:r>
              <a:rPr lang="en-US" sz="1200" b="1" dirty="0">
                <a:solidFill>
                  <a:srgbClr val="63A0CC"/>
                </a:solidFill>
                <a:latin typeface="Courier New" panose="02070309020205020404" pitchFamily="49" charset="0"/>
                <a:cs typeface="Courier New" panose="02070309020205020404" pitchFamily="49" charset="0"/>
              </a:rPr>
              <a:t>		sum += v</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c &lt;- sum // send sum to c</a:t>
            </a:r>
          </a:p>
          <a:p>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err="1">
                <a:solidFill>
                  <a:srgbClr val="63A0CC"/>
                </a:solidFill>
                <a:latin typeface="Courier New" panose="02070309020205020404" pitchFamily="49" charset="0"/>
                <a:cs typeface="Courier New" panose="02070309020205020404" pitchFamily="49" charset="0"/>
              </a:rPr>
              <a:t>func</a:t>
            </a:r>
            <a:r>
              <a:rPr lang="en-US" sz="1200" b="1" dirty="0">
                <a:solidFill>
                  <a:srgbClr val="63A0CC"/>
                </a:solidFill>
                <a:latin typeface="Courier New" panose="02070309020205020404" pitchFamily="49" charset="0"/>
                <a:cs typeface="Courier New" panose="02070309020205020404" pitchFamily="49" charset="0"/>
              </a:rPr>
              <a:t> main() {</a:t>
            </a:r>
          </a:p>
          <a:p>
            <a:r>
              <a:rPr lang="en-US" sz="1200" b="1" dirty="0">
                <a:solidFill>
                  <a:srgbClr val="63A0CC"/>
                </a:solidFill>
                <a:latin typeface="Courier New" panose="02070309020205020404" pitchFamily="49" charset="0"/>
                <a:cs typeface="Courier New" panose="02070309020205020404" pitchFamily="49" charset="0"/>
              </a:rPr>
              <a:t>	s :=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{7, 2, 8, -9, 4, 0}</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c := make(</a:t>
            </a:r>
            <a:r>
              <a:rPr lang="en-US" sz="1200" b="1" dirty="0" err="1">
                <a:solidFill>
                  <a:srgbClr val="63A0CC"/>
                </a:solidFill>
                <a:latin typeface="Courier New" panose="02070309020205020404" pitchFamily="49" charset="0"/>
                <a:cs typeface="Courier New" panose="02070309020205020404" pitchFamily="49" charset="0"/>
              </a:rPr>
              <a:t>chan</a:t>
            </a:r>
            <a:r>
              <a:rPr lang="en-US" sz="1200" b="1" dirty="0">
                <a:solidFill>
                  <a:srgbClr val="63A0CC"/>
                </a:solidFill>
                <a:latin typeface="Courier New" panose="02070309020205020404" pitchFamily="49" charset="0"/>
                <a:cs typeface="Courier New" panose="02070309020205020404" pitchFamily="49" charset="0"/>
              </a:rPr>
              <a:t> </a:t>
            </a:r>
            <a:r>
              <a:rPr lang="en-US" sz="1200" b="1" dirty="0" err="1">
                <a:solidFill>
                  <a:srgbClr val="63A0CC"/>
                </a:solidFill>
                <a:latin typeface="Courier New" panose="02070309020205020404" pitchFamily="49" charset="0"/>
                <a:cs typeface="Courier New" panose="02070309020205020404" pitchFamily="49" charset="0"/>
              </a:rPr>
              <a:t>int</a:t>
            </a:r>
            <a:r>
              <a:rPr lang="en-US" sz="1200" b="1" dirty="0">
                <a:solidFill>
                  <a:srgbClr val="63A0CC"/>
                </a:solidFill>
                <a:latin typeface="Courier New" panose="02070309020205020404" pitchFamily="49" charset="0"/>
                <a:cs typeface="Courier New" panose="02070309020205020404" pitchFamily="49" charset="0"/>
              </a:rPr>
              <a:t>)</a:t>
            </a:r>
          </a:p>
          <a:p>
            <a:r>
              <a:rPr lang="en-US" sz="1200" b="1" dirty="0">
                <a:solidFill>
                  <a:srgbClr val="63A0CC"/>
                </a:solidFill>
                <a:latin typeface="Courier New" panose="02070309020205020404" pitchFamily="49" charset="0"/>
                <a:cs typeface="Courier New" panose="02070309020205020404" pitchFamily="49" charset="0"/>
              </a:rPr>
              <a:t>	go sum(s[:</a:t>
            </a:r>
            <a:r>
              <a:rPr lang="en-US" sz="1200" b="1" dirty="0" err="1">
                <a:solidFill>
                  <a:srgbClr val="63A0CC"/>
                </a:solidFill>
                <a:latin typeface="Courier New" panose="02070309020205020404" pitchFamily="49" charset="0"/>
                <a:cs typeface="Courier New" panose="02070309020205020404" pitchFamily="49" charset="0"/>
              </a:rPr>
              <a:t>len</a:t>
            </a:r>
            <a:r>
              <a:rPr lang="en-US" sz="1200" b="1" dirty="0">
                <a:solidFill>
                  <a:srgbClr val="63A0CC"/>
                </a:solidFill>
                <a:latin typeface="Courier New" panose="02070309020205020404" pitchFamily="49" charset="0"/>
                <a:cs typeface="Courier New" panose="02070309020205020404" pitchFamily="49" charset="0"/>
              </a:rPr>
              <a:t>(s)/2], c)</a:t>
            </a:r>
          </a:p>
          <a:p>
            <a:r>
              <a:rPr lang="en-US" sz="1200" b="1" dirty="0">
                <a:solidFill>
                  <a:srgbClr val="63A0CC"/>
                </a:solidFill>
                <a:latin typeface="Courier New" panose="02070309020205020404" pitchFamily="49" charset="0"/>
                <a:cs typeface="Courier New" panose="02070309020205020404" pitchFamily="49" charset="0"/>
              </a:rPr>
              <a:t>	x := &lt;-c</a:t>
            </a:r>
          </a:p>
          <a:p>
            <a:r>
              <a:rPr lang="en-US" sz="1200" b="1" dirty="0">
                <a:solidFill>
                  <a:srgbClr val="63A0CC"/>
                </a:solidFill>
                <a:latin typeface="Courier New" panose="02070309020205020404" pitchFamily="49" charset="0"/>
                <a:cs typeface="Courier New" panose="02070309020205020404" pitchFamily="49" charset="0"/>
              </a:rPr>
              <a:t>	go sum(s[</a:t>
            </a:r>
            <a:r>
              <a:rPr lang="en-US" sz="1200" b="1" dirty="0" err="1">
                <a:solidFill>
                  <a:srgbClr val="63A0CC"/>
                </a:solidFill>
                <a:latin typeface="Courier New" panose="02070309020205020404" pitchFamily="49" charset="0"/>
                <a:cs typeface="Courier New" panose="02070309020205020404" pitchFamily="49" charset="0"/>
              </a:rPr>
              <a:t>len</a:t>
            </a:r>
            <a:r>
              <a:rPr lang="en-US" sz="1200" b="1" dirty="0">
                <a:solidFill>
                  <a:srgbClr val="63A0CC"/>
                </a:solidFill>
                <a:latin typeface="Courier New" panose="02070309020205020404" pitchFamily="49" charset="0"/>
                <a:cs typeface="Courier New" panose="02070309020205020404" pitchFamily="49" charset="0"/>
              </a:rPr>
              <a:t>(s)/2:], c)</a:t>
            </a:r>
          </a:p>
          <a:p>
            <a:r>
              <a:rPr lang="en-US" sz="1200" b="1" dirty="0">
                <a:solidFill>
                  <a:srgbClr val="63A0CC"/>
                </a:solidFill>
                <a:latin typeface="Courier New" panose="02070309020205020404" pitchFamily="49" charset="0"/>
                <a:cs typeface="Courier New" panose="02070309020205020404" pitchFamily="49" charset="0"/>
              </a:rPr>
              <a:t>	y := &lt;-c</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	</a:t>
            </a:r>
            <a:r>
              <a:rPr lang="es-CO" sz="1200" b="1" dirty="0">
                <a:solidFill>
                  <a:srgbClr val="63A0CC"/>
                </a:solidFill>
                <a:latin typeface="Courier New" panose="02070309020205020404" pitchFamily="49" charset="0"/>
                <a:cs typeface="Courier New" panose="02070309020205020404" pitchFamily="49" charset="0"/>
              </a:rPr>
              <a:t>fmt.Println(x, y, x+y)</a:t>
            </a:r>
            <a:endParaRPr lang="en-US" sz="1200" b="1" dirty="0">
              <a:solidFill>
                <a:srgbClr val="63A0CC"/>
              </a:solidFill>
              <a:latin typeface="Courier New" panose="02070309020205020404" pitchFamily="49" charset="0"/>
              <a:cs typeface="Courier New" panose="02070309020205020404" pitchFamily="49" charset="0"/>
            </a:endParaRPr>
          </a:p>
          <a:p>
            <a:r>
              <a:rPr lang="en-US" sz="1200" b="1" dirty="0">
                <a:solidFill>
                  <a:srgbClr val="63A0CC"/>
                </a:solidFill>
                <a:latin typeface="Courier New" panose="02070309020205020404" pitchFamily="49" charset="0"/>
                <a:cs typeface="Courier New" panose="02070309020205020404" pitchFamily="49" charset="0"/>
              </a:rPr>
              <a:t>}</a:t>
            </a:r>
          </a:p>
        </p:txBody>
      </p:sp>
      <p:sp>
        <p:nvSpPr>
          <p:cNvPr id="14" name="Rounded Rectangle 13">
            <a:extLst>
              <a:ext uri="{FF2B5EF4-FFF2-40B4-BE49-F238E27FC236}">
                <a16:creationId xmlns:a16="http://schemas.microsoft.com/office/drawing/2014/main" id="{8A4FDE05-BC34-FF49-9A32-80286F829C5C}"/>
              </a:ext>
            </a:extLst>
          </p:cNvPr>
          <p:cNvSpPr/>
          <p:nvPr/>
        </p:nvSpPr>
        <p:spPr>
          <a:xfrm>
            <a:off x="7801251" y="5528377"/>
            <a:ext cx="1752570" cy="70352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1200" b="1" dirty="0">
                <a:solidFill>
                  <a:srgbClr val="63A0CC"/>
                </a:solidFill>
                <a:latin typeface="Courier New" panose="02070309020205020404" pitchFamily="49" charset="0"/>
                <a:cs typeface="Courier New" panose="02070309020205020404" pitchFamily="49" charset="0"/>
              </a:rPr>
              <a:t>17 -5 12</a:t>
            </a:r>
          </a:p>
          <a:p>
            <a:r>
              <a:rPr lang="en-US" sz="1200" b="1" dirty="0">
                <a:solidFill>
                  <a:srgbClr val="63A0CC"/>
                </a:solidFill>
                <a:latin typeface="Courier New" panose="02070309020205020404" pitchFamily="49" charset="0"/>
                <a:cs typeface="Courier New" panose="02070309020205020404" pitchFamily="49" charset="0"/>
              </a:rPr>
              <a:t> </a:t>
            </a:r>
          </a:p>
          <a:p>
            <a:r>
              <a:rPr lang="en-US" sz="1200" b="1" dirty="0">
                <a:solidFill>
                  <a:srgbClr val="63A0CC"/>
                </a:solidFill>
                <a:latin typeface="Courier New" panose="02070309020205020404" pitchFamily="49" charset="0"/>
                <a:cs typeface="Courier New" panose="02070309020205020404" pitchFamily="49" charset="0"/>
              </a:rPr>
              <a:t>Program exited.</a:t>
            </a:r>
          </a:p>
        </p:txBody>
      </p:sp>
      <p:sp>
        <p:nvSpPr>
          <p:cNvPr id="15" name="Rounded Rectangle 14">
            <a:extLst>
              <a:ext uri="{FF2B5EF4-FFF2-40B4-BE49-F238E27FC236}">
                <a16:creationId xmlns:a16="http://schemas.microsoft.com/office/drawing/2014/main" id="{E9878522-B4B4-9D4A-A20D-2EBCB823BC0C}"/>
              </a:ext>
            </a:extLst>
          </p:cNvPr>
          <p:cNvSpPr/>
          <p:nvPr/>
        </p:nvSpPr>
        <p:spPr>
          <a:xfrm>
            <a:off x="1141411" y="2984943"/>
            <a:ext cx="4289094" cy="313876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defTabSz="914411">
              <a:spcBef>
                <a:spcPts val="1000"/>
              </a:spcBef>
              <a:buSzPct val="125000"/>
            </a:pPr>
            <a:r>
              <a:rPr lang="en-US" sz="1400" noProof="1">
                <a:solidFill>
                  <a:schemeClr val="tx1"/>
                </a:solidFill>
                <a:latin typeface="Courier New" panose="02070309020205020404" pitchFamily="49" charset="0"/>
                <a:ea typeface="MS Mincho" panose="02020609040205080304" pitchFamily="49" charset="-128"/>
                <a:cs typeface="Times New Roman" panose="02020603050405020304" pitchFamily="18" charset="0"/>
              </a:rPr>
              <a:t>//create a channel</a:t>
            </a:r>
          </a:p>
          <a:p>
            <a:pPr defTabSz="914411">
              <a:spcBef>
                <a:spcPts val="1000"/>
              </a:spcBef>
              <a:buSzPct val="125000"/>
            </a:pPr>
            <a:r>
              <a:rPr lang="en-US" sz="1400" noProof="1">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ch := make(chan int)</a:t>
            </a:r>
          </a:p>
          <a:p>
            <a:pPr defTabSz="914411">
              <a:spcBef>
                <a:spcPts val="1000"/>
              </a:spcBef>
              <a:buSzPct val="125000"/>
            </a:pPr>
            <a:endParaRPr lang="en-US" sz="1400" noProof="1">
              <a:solidFill>
                <a:prstClr val="black"/>
              </a:solidFill>
              <a:latin typeface="Courier New" panose="02070309020205020404" pitchFamily="49" charset="0"/>
              <a:ea typeface="MS Mincho" panose="02020609040205080304" pitchFamily="49" charset="-128"/>
              <a:cs typeface="Times New Roman" panose="02020603050405020304" pitchFamily="18" charset="0"/>
            </a:endParaRPr>
          </a:p>
          <a:p>
            <a:pPr defTabSz="914411">
              <a:spcBef>
                <a:spcPts val="1000"/>
              </a:spcBef>
              <a:buSzPct val="125000"/>
            </a:pPr>
            <a:r>
              <a:rPr lang="en-US" sz="1400" noProof="1">
                <a:solidFill>
                  <a:schemeClr val="tx1"/>
                </a:solidFill>
                <a:latin typeface="Courier New" panose="02070309020205020404" pitchFamily="49" charset="0"/>
                <a:ea typeface="MS Mincho" panose="02020609040205080304" pitchFamily="49" charset="-128"/>
                <a:cs typeface="Times New Roman" panose="02020603050405020304" pitchFamily="18" charset="0"/>
              </a:rPr>
              <a:t>// Send v to channel ch</a:t>
            </a:r>
          </a:p>
          <a:p>
            <a:pPr defTabSz="914411">
              <a:spcBef>
                <a:spcPts val="1000"/>
              </a:spcBef>
              <a:buSzPct val="125000"/>
            </a:pPr>
            <a:r>
              <a:rPr lang="en-US" sz="1400" noProof="1">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ch &lt;- v</a:t>
            </a:r>
          </a:p>
          <a:p>
            <a:pPr defTabSz="914411">
              <a:spcBef>
                <a:spcPts val="1000"/>
              </a:spcBef>
              <a:buSzPct val="125000"/>
            </a:pPr>
            <a:endParaRPr lang="en-US" sz="1400" noProof="1">
              <a:solidFill>
                <a:prstClr val="black"/>
              </a:solidFill>
              <a:latin typeface="Courier New" panose="02070309020205020404" pitchFamily="49" charset="0"/>
              <a:ea typeface="MS Mincho" panose="02020609040205080304" pitchFamily="49" charset="-128"/>
              <a:cs typeface="Times New Roman" panose="02020603050405020304" pitchFamily="18" charset="0"/>
            </a:endParaRPr>
          </a:p>
          <a:p>
            <a:pPr defTabSz="914411">
              <a:spcBef>
                <a:spcPts val="1000"/>
              </a:spcBef>
              <a:buSzPct val="125000"/>
            </a:pPr>
            <a:r>
              <a:rPr lang="en-US" sz="1400" noProof="1">
                <a:solidFill>
                  <a:schemeClr val="tx1"/>
                </a:solidFill>
                <a:latin typeface="Courier New" panose="02070309020205020404" pitchFamily="49" charset="0"/>
                <a:ea typeface="MS Mincho" panose="02020609040205080304" pitchFamily="49" charset="-128"/>
                <a:cs typeface="Times New Roman" panose="02020603050405020304" pitchFamily="18" charset="0"/>
              </a:rPr>
              <a:t>// Receive from ch, and assign value to v</a:t>
            </a:r>
            <a:endParaRPr lang="en-US" sz="2000" noProof="1">
              <a:solidFill>
                <a:schemeClr val="tx1"/>
              </a:solidFill>
            </a:endParaRPr>
          </a:p>
          <a:p>
            <a:pPr defTabSz="914411">
              <a:spcBef>
                <a:spcPts val="1000"/>
              </a:spcBef>
              <a:buSzPct val="125000"/>
            </a:pPr>
            <a:r>
              <a:rPr lang="en-US" sz="1400" noProof="1">
                <a:solidFill>
                  <a:schemeClr val="accent5"/>
                </a:solidFill>
                <a:latin typeface="Courier New" panose="02070309020205020404" pitchFamily="49" charset="0"/>
                <a:ea typeface="MS Mincho" panose="02020609040205080304" pitchFamily="49" charset="-128"/>
                <a:cs typeface="Times New Roman" panose="02020603050405020304" pitchFamily="18" charset="0"/>
              </a:rPr>
              <a:t>v := &lt;-ch</a:t>
            </a:r>
            <a:endParaRPr lang="en-US" sz="1200" b="1" noProof="1">
              <a:solidFill>
                <a:schemeClr val="accent5"/>
              </a:solidFill>
            </a:endParaRPr>
          </a:p>
        </p:txBody>
      </p:sp>
      <p:sp>
        <p:nvSpPr>
          <p:cNvPr id="16" name="TextBox 15">
            <a:extLst>
              <a:ext uri="{FF2B5EF4-FFF2-40B4-BE49-F238E27FC236}">
                <a16:creationId xmlns:a16="http://schemas.microsoft.com/office/drawing/2014/main" id="{0B52FADC-8071-EA47-A50B-49DD852A84BB}"/>
              </a:ext>
            </a:extLst>
          </p:cNvPr>
          <p:cNvSpPr txBox="1"/>
          <p:nvPr/>
        </p:nvSpPr>
        <p:spPr>
          <a:xfrm>
            <a:off x="1436832" y="6261543"/>
            <a:ext cx="6587894" cy="307777"/>
          </a:xfrm>
          <a:prstGeom prst="rect">
            <a:avLst/>
          </a:prstGeom>
          <a:noFill/>
        </p:spPr>
        <p:txBody>
          <a:bodyPr wrap="none" rtlCol="0">
            <a:spAutoFit/>
          </a:bodyPr>
          <a:lstStyle/>
          <a:p>
            <a:r>
              <a:rPr lang="en-US" sz="1400" dirty="0"/>
              <a:t>[1] “A Tour of Go - Channels.” [Online]. Available: https://</a:t>
            </a:r>
            <a:r>
              <a:rPr lang="en-US" sz="1400" dirty="0" err="1"/>
              <a:t>tour.golang.org</a:t>
            </a:r>
            <a:r>
              <a:rPr lang="en-US" sz="1400" dirty="0"/>
              <a:t>/concurrency/2.</a:t>
            </a:r>
          </a:p>
        </p:txBody>
      </p:sp>
    </p:spTree>
    <p:extLst>
      <p:ext uri="{BB962C8B-B14F-4D97-AF65-F5344CB8AC3E}">
        <p14:creationId xmlns:p14="http://schemas.microsoft.com/office/powerpoint/2010/main" val="39982527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BB3E5A53-442D-774F-877E-CE4E31EF1FFE}"/>
              </a:ext>
            </a:extLst>
          </p:cNvPr>
          <p:cNvSpPr txBox="1">
            <a:spLocks/>
          </p:cNvSpPr>
          <p:nvPr/>
        </p:nvSpPr>
        <p:spPr>
          <a:xfrm>
            <a:off x="6608618" y="1814731"/>
            <a:ext cx="4710546" cy="432808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dirty="0"/>
              <a:t>When a node runs the Go program it </a:t>
            </a:r>
            <a:r>
              <a:rPr lang="en-US" dirty="0">
                <a:solidFill>
                  <a:schemeClr val="accent5"/>
                </a:solidFill>
              </a:rPr>
              <a:t>acts as a peer to which other nodes can connect</a:t>
            </a:r>
            <a:r>
              <a:rPr lang="en-US" dirty="0"/>
              <a:t>.</a:t>
            </a:r>
          </a:p>
          <a:p>
            <a:pPr marL="0" indent="0">
              <a:buNone/>
            </a:pPr>
            <a:endParaRPr lang="en-US" b="1" dirty="0">
              <a:solidFill>
                <a:schemeClr val="accent5"/>
              </a:solidFill>
            </a:endParaRPr>
          </a:p>
          <a:p>
            <a:pPr marL="0" indent="0">
              <a:buNone/>
            </a:pPr>
            <a:r>
              <a:rPr lang="en-US" b="1" dirty="0"/>
              <a:t>Important functions:</a:t>
            </a:r>
          </a:p>
          <a:p>
            <a:pPr lvl="1"/>
            <a:r>
              <a:rPr lang="en-US" sz="1900" dirty="0">
                <a:solidFill>
                  <a:schemeClr val="tx2"/>
                </a:solidFill>
                <a:latin typeface="Courier New" panose="02070309020205020404" pitchFamily="49" charset="0"/>
                <a:cs typeface="Courier New" panose="02070309020205020404" pitchFamily="49" charset="0"/>
              </a:rPr>
              <a:t>Broadcast</a:t>
            </a:r>
          </a:p>
        </p:txBody>
      </p:sp>
      <p:sp>
        <p:nvSpPr>
          <p:cNvPr id="2" name="Title 1">
            <a:extLst>
              <a:ext uri="{FF2B5EF4-FFF2-40B4-BE49-F238E27FC236}">
                <a16:creationId xmlns:a16="http://schemas.microsoft.com/office/drawing/2014/main" id="{B0313DB2-BFDF-B246-9DAC-371666FBAB5B}"/>
              </a:ext>
            </a:extLst>
          </p:cNvPr>
          <p:cNvSpPr>
            <a:spLocks noGrp="1"/>
          </p:cNvSpPr>
          <p:nvPr>
            <p:ph type="title"/>
          </p:nvPr>
        </p:nvSpPr>
        <p:spPr>
          <a:xfrm>
            <a:off x="1141413" y="300564"/>
            <a:ext cx="9905998" cy="1478570"/>
          </a:xfrm>
        </p:spPr>
        <p:txBody>
          <a:bodyPr/>
          <a:lstStyle/>
          <a:p>
            <a:r>
              <a:rPr lang="en-US" dirty="0">
                <a:solidFill>
                  <a:schemeClr val="tx2"/>
                </a:solidFill>
              </a:rPr>
              <a:t>P2p communication</a:t>
            </a:r>
          </a:p>
        </p:txBody>
      </p:sp>
      <p:sp>
        <p:nvSpPr>
          <p:cNvPr id="3" name="Content Placeholder 2">
            <a:extLst>
              <a:ext uri="{FF2B5EF4-FFF2-40B4-BE49-F238E27FC236}">
                <a16:creationId xmlns:a16="http://schemas.microsoft.com/office/drawing/2014/main" id="{F8A5856E-42DD-FF46-975E-102BAEDD4AD6}"/>
              </a:ext>
            </a:extLst>
          </p:cNvPr>
          <p:cNvSpPr>
            <a:spLocks noGrp="1"/>
          </p:cNvSpPr>
          <p:nvPr>
            <p:ph idx="1"/>
          </p:nvPr>
        </p:nvSpPr>
        <p:spPr>
          <a:xfrm>
            <a:off x="1141412" y="1814731"/>
            <a:ext cx="4843752" cy="4255585"/>
          </a:xfrm>
        </p:spPr>
        <p:txBody>
          <a:bodyPr>
            <a:normAutofit/>
          </a:bodyPr>
          <a:lstStyle/>
          <a:p>
            <a:pPr marL="0" indent="0">
              <a:buNone/>
            </a:pPr>
            <a:r>
              <a:rPr lang="en-US" dirty="0"/>
              <a:t>Code needs to allow nodes in the network to </a:t>
            </a:r>
            <a:r>
              <a:rPr lang="en-US" dirty="0">
                <a:solidFill>
                  <a:schemeClr val="accent5"/>
                </a:solidFill>
              </a:rPr>
              <a:t>communicate with each other without the need for a central server</a:t>
            </a:r>
            <a:r>
              <a:rPr lang="en-US" dirty="0"/>
              <a:t>. </a:t>
            </a:r>
          </a:p>
          <a:p>
            <a:pPr marL="0" indent="0">
              <a:buNone/>
            </a:pPr>
            <a:endParaRPr lang="en-US" sz="800" dirty="0"/>
          </a:p>
          <a:p>
            <a:pPr marL="0" indent="0">
              <a:buNone/>
            </a:pPr>
            <a:r>
              <a:rPr lang="en-US" dirty="0"/>
              <a:t>Solution: </a:t>
            </a:r>
            <a:r>
              <a:rPr lang="en-US" dirty="0">
                <a:solidFill>
                  <a:srgbClr val="63A0CC"/>
                </a:solidFill>
              </a:rPr>
              <a:t>Noise</a:t>
            </a:r>
          </a:p>
          <a:p>
            <a:pPr marL="0" indent="0">
              <a:buNone/>
            </a:pPr>
            <a:r>
              <a:rPr lang="en-US" dirty="0"/>
              <a:t>Networking stack for decentralized protocols written in Go.</a:t>
            </a:r>
          </a:p>
          <a:p>
            <a:pPr marL="0" indent="0">
              <a:buNone/>
            </a:pPr>
            <a:endParaRPr lang="en-US" sz="1500" dirty="0"/>
          </a:p>
          <a:p>
            <a:pPr marL="0" indent="0">
              <a:buNone/>
            </a:pPr>
            <a:endParaRPr lang="en-US" dirty="0"/>
          </a:p>
          <a:p>
            <a:endParaRPr lang="en-US" i="1" dirty="0">
              <a:solidFill>
                <a:schemeClr val="tx2"/>
              </a:solidFill>
            </a:endParaRPr>
          </a:p>
        </p:txBody>
      </p:sp>
      <p:sp>
        <p:nvSpPr>
          <p:cNvPr id="4" name="Slide Number Placeholder 3">
            <a:extLst>
              <a:ext uri="{FF2B5EF4-FFF2-40B4-BE49-F238E27FC236}">
                <a16:creationId xmlns:a16="http://schemas.microsoft.com/office/drawing/2014/main" id="{281A5704-E8CB-1240-A515-14FD56F6B178}"/>
              </a:ext>
            </a:extLst>
          </p:cNvPr>
          <p:cNvSpPr>
            <a:spLocks noGrp="1"/>
          </p:cNvSpPr>
          <p:nvPr>
            <p:ph type="sldNum" sz="quarter" idx="12"/>
          </p:nvPr>
        </p:nvSpPr>
        <p:spPr>
          <a:xfrm>
            <a:off x="10276321" y="6050233"/>
            <a:ext cx="771089" cy="365125"/>
          </a:xfrm>
        </p:spPr>
        <p:txBody>
          <a:bodyPr/>
          <a:lstStyle/>
          <a:p>
            <a:fld id="{6D22F896-40B5-4ADD-8801-0D06FADFA095}" type="slidenum">
              <a:rPr lang="en-US" smtClean="0"/>
              <a:t>43</a:t>
            </a:fld>
            <a:endParaRPr lang="en-US" dirty="0"/>
          </a:p>
        </p:txBody>
      </p:sp>
    </p:spTree>
    <p:extLst>
      <p:ext uri="{BB962C8B-B14F-4D97-AF65-F5344CB8AC3E}">
        <p14:creationId xmlns:p14="http://schemas.microsoft.com/office/powerpoint/2010/main" val="28355227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9DCC5-F3E0-FB4A-A102-490715FCBF62}"/>
              </a:ext>
            </a:extLst>
          </p:cNvPr>
          <p:cNvSpPr>
            <a:spLocks noGrp="1"/>
          </p:cNvSpPr>
          <p:nvPr>
            <p:ph type="title"/>
          </p:nvPr>
        </p:nvSpPr>
        <p:spPr>
          <a:xfrm>
            <a:off x="1141413" y="229052"/>
            <a:ext cx="9905998" cy="1478570"/>
          </a:xfrm>
        </p:spPr>
        <p:txBody>
          <a:bodyPr>
            <a:normAutofit/>
          </a:bodyPr>
          <a:lstStyle/>
          <a:p>
            <a:r>
              <a:rPr lang="en-US" dirty="0">
                <a:solidFill>
                  <a:schemeClr val="tx2"/>
                </a:solidFill>
              </a:rPr>
              <a:t>Underlying Data Structures for Distributed Ledgers</a:t>
            </a:r>
            <a:endParaRPr lang="en-US" dirty="0"/>
          </a:p>
        </p:txBody>
      </p:sp>
      <p:sp>
        <p:nvSpPr>
          <p:cNvPr id="3" name="Content Placeholder 2">
            <a:extLst>
              <a:ext uri="{FF2B5EF4-FFF2-40B4-BE49-F238E27FC236}">
                <a16:creationId xmlns:a16="http://schemas.microsoft.com/office/drawing/2014/main" id="{902C65F2-E50D-7F4D-B83F-A8D972E4BB7D}"/>
              </a:ext>
            </a:extLst>
          </p:cNvPr>
          <p:cNvSpPr>
            <a:spLocks noGrp="1"/>
          </p:cNvSpPr>
          <p:nvPr>
            <p:ph idx="1"/>
          </p:nvPr>
        </p:nvSpPr>
        <p:spPr>
          <a:xfrm>
            <a:off x="1141412" y="1860020"/>
            <a:ext cx="9905999" cy="4388379"/>
          </a:xfrm>
        </p:spPr>
        <p:txBody>
          <a:bodyPr>
            <a:noAutofit/>
          </a:bodyPr>
          <a:lstStyle/>
          <a:p>
            <a:pPr marL="0" indent="0">
              <a:buNone/>
            </a:pPr>
            <a:r>
              <a:rPr lang="en-US" sz="2000" dirty="0">
                <a:solidFill>
                  <a:schemeClr val="accent5"/>
                </a:solidFill>
              </a:rPr>
              <a:t>Common Scenario of Transaction Interactions</a:t>
            </a:r>
          </a:p>
          <a:p>
            <a:pPr marL="0" indent="0">
              <a:buNone/>
            </a:pPr>
            <a:r>
              <a:rPr lang="en-US" sz="2000" dirty="0"/>
              <a:t>Three actors: Alice, Bob, and Carl. </a:t>
            </a:r>
          </a:p>
          <a:p>
            <a:pPr marL="0" indent="0">
              <a:buNone/>
            </a:pPr>
            <a:r>
              <a:rPr lang="en-US" sz="2000" dirty="0"/>
              <a:t>At the start, all actors have 400 units. </a:t>
            </a:r>
          </a:p>
          <a:p>
            <a:pPr marL="0" indent="0">
              <a:buNone/>
            </a:pPr>
            <a:r>
              <a:rPr lang="en-US" sz="2000" dirty="0"/>
              <a:t>Suppose all transactions are of 100 units, happening in the following sequence: </a:t>
            </a:r>
          </a:p>
          <a:p>
            <a:pPr marL="914411" lvl="1" indent="-457206">
              <a:buFont typeface="+mj-lt"/>
              <a:buAutoNum type="arabicPeriod"/>
            </a:pPr>
            <a:r>
              <a:rPr lang="en-US" dirty="0"/>
              <a:t>Alice </a:t>
            </a:r>
            <a:r>
              <a:rPr lang="en-US" dirty="0">
                <a:sym typeface="Symbol" pitchFamily="2" charset="2"/>
              </a:rPr>
              <a:t></a:t>
            </a:r>
            <a:r>
              <a:rPr lang="en-US" dirty="0"/>
              <a:t> Bob</a:t>
            </a:r>
          </a:p>
          <a:p>
            <a:pPr marL="914411" lvl="1" indent="-457206">
              <a:buFont typeface="+mj-lt"/>
              <a:buAutoNum type="arabicPeriod"/>
            </a:pPr>
            <a:r>
              <a:rPr lang="en-US" dirty="0"/>
              <a:t>Alice </a:t>
            </a:r>
            <a:r>
              <a:rPr lang="en-US" dirty="0">
                <a:sym typeface="Symbol" pitchFamily="2" charset="2"/>
              </a:rPr>
              <a:t></a:t>
            </a:r>
            <a:r>
              <a:rPr lang="en-US" dirty="0"/>
              <a:t> Carl</a:t>
            </a:r>
          </a:p>
          <a:p>
            <a:pPr marL="914411" lvl="1" indent="-457206">
              <a:buFont typeface="+mj-lt"/>
              <a:buAutoNum type="arabicPeriod"/>
            </a:pPr>
            <a:r>
              <a:rPr lang="en-US" dirty="0"/>
              <a:t>Carl </a:t>
            </a:r>
            <a:r>
              <a:rPr lang="en-US" dirty="0">
                <a:sym typeface="Symbol" pitchFamily="2" charset="2"/>
              </a:rPr>
              <a:t></a:t>
            </a:r>
            <a:r>
              <a:rPr lang="en-US" dirty="0"/>
              <a:t> Bob</a:t>
            </a:r>
          </a:p>
          <a:p>
            <a:pPr marL="914411" lvl="1" indent="-457206">
              <a:buFont typeface="+mj-lt"/>
              <a:buAutoNum type="arabicPeriod"/>
            </a:pPr>
            <a:r>
              <a:rPr lang="en-US" dirty="0"/>
              <a:t>Bob </a:t>
            </a:r>
            <a:r>
              <a:rPr lang="en-US" dirty="0">
                <a:sym typeface="Symbol" pitchFamily="2" charset="2"/>
              </a:rPr>
              <a:t></a:t>
            </a:r>
            <a:r>
              <a:rPr lang="en-US" dirty="0"/>
              <a:t> Alice</a:t>
            </a:r>
          </a:p>
        </p:txBody>
      </p:sp>
      <p:sp>
        <p:nvSpPr>
          <p:cNvPr id="4" name="Slide Number Placeholder 3">
            <a:extLst>
              <a:ext uri="{FF2B5EF4-FFF2-40B4-BE49-F238E27FC236}">
                <a16:creationId xmlns:a16="http://schemas.microsoft.com/office/drawing/2014/main" id="{2CDCF509-E7FD-0F4C-9634-D11B6F4D3B98}"/>
              </a:ext>
            </a:extLst>
          </p:cNvPr>
          <p:cNvSpPr>
            <a:spLocks noGrp="1"/>
          </p:cNvSpPr>
          <p:nvPr>
            <p:ph type="sldNum" sz="quarter" idx="12"/>
          </p:nvPr>
        </p:nvSpPr>
        <p:spPr/>
        <p:txBody>
          <a:bodyPr/>
          <a:lstStyle/>
          <a:p>
            <a:fld id="{6D22F896-40B5-4ADD-8801-0D06FADFA095}" type="slidenum">
              <a:rPr lang="en-US" smtClean="0"/>
              <a:t>44</a:t>
            </a:fld>
            <a:endParaRPr lang="en-US"/>
          </a:p>
        </p:txBody>
      </p:sp>
    </p:spTree>
    <p:extLst>
      <p:ext uri="{BB962C8B-B14F-4D97-AF65-F5344CB8AC3E}">
        <p14:creationId xmlns:p14="http://schemas.microsoft.com/office/powerpoint/2010/main" val="26988307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45</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925423"/>
            <a:ext cx="5724610" cy="642120"/>
          </a:xfrm>
        </p:spPr>
        <p:txBody>
          <a:bodyPr>
            <a:normAutofit/>
          </a:bodyPr>
          <a:lstStyle/>
          <a:p>
            <a:pPr marL="0" indent="0">
              <a:buNone/>
            </a:pPr>
            <a:r>
              <a:rPr lang="en-US" sz="2000" b="1" dirty="0">
                <a:solidFill>
                  <a:schemeClr val="accent5"/>
                </a:solidFill>
              </a:rPr>
              <a:t>Results of Quantitative Evaluation</a:t>
            </a:r>
          </a:p>
          <a:p>
            <a:pPr marL="0" indent="0">
              <a:buNone/>
            </a:pPr>
            <a:endParaRPr lang="en-US" sz="2000" dirty="0"/>
          </a:p>
          <a:p>
            <a:pPr marL="0" indent="0">
              <a:buNone/>
            </a:pPr>
            <a:endParaRPr lang="en-US" sz="2000" dirty="0"/>
          </a:p>
        </p:txBody>
      </p:sp>
      <p:sp>
        <p:nvSpPr>
          <p:cNvPr id="12" name="Title 1">
            <a:extLst>
              <a:ext uri="{FF2B5EF4-FFF2-40B4-BE49-F238E27FC236}">
                <a16:creationId xmlns:a16="http://schemas.microsoft.com/office/drawing/2014/main" id="{347CEB7B-6913-3240-917C-0A292DAFEAD1}"/>
              </a:ext>
            </a:extLst>
          </p:cNvPr>
          <p:cNvSpPr>
            <a:spLocks noGrp="1"/>
          </p:cNvSpPr>
          <p:nvPr>
            <p:ph type="title"/>
          </p:nvPr>
        </p:nvSpPr>
        <p:spPr>
          <a:xfrm>
            <a:off x="1141413" y="176432"/>
            <a:ext cx="9905998" cy="868599"/>
          </a:xfrm>
        </p:spPr>
        <p:txBody>
          <a:bodyPr/>
          <a:lstStyle/>
          <a:p>
            <a:r>
              <a:rPr lang="en-US" dirty="0">
                <a:solidFill>
                  <a:schemeClr val="tx2"/>
                </a:solidFill>
              </a:rPr>
              <a:t>Evaluation of data structures</a:t>
            </a:r>
            <a:endParaRPr lang="en-US" i="1" dirty="0">
              <a:solidFill>
                <a:schemeClr val="tx2"/>
              </a:solidFill>
            </a:endParaRPr>
          </a:p>
        </p:txBody>
      </p:sp>
      <p:pic>
        <p:nvPicPr>
          <p:cNvPr id="3" name="Picture 2">
            <a:extLst>
              <a:ext uri="{FF2B5EF4-FFF2-40B4-BE49-F238E27FC236}">
                <a16:creationId xmlns:a16="http://schemas.microsoft.com/office/drawing/2014/main" id="{B39167D5-7168-8D4D-AC1B-1C480C3A6F39}"/>
              </a:ext>
            </a:extLst>
          </p:cNvPr>
          <p:cNvPicPr>
            <a:picLocks noChangeAspect="1"/>
          </p:cNvPicPr>
          <p:nvPr/>
        </p:nvPicPr>
        <p:blipFill>
          <a:blip r:embed="rId2"/>
          <a:stretch>
            <a:fillRect/>
          </a:stretch>
        </p:blipFill>
        <p:spPr>
          <a:xfrm>
            <a:off x="2557462" y="1473200"/>
            <a:ext cx="7073900" cy="4775200"/>
          </a:xfrm>
          <a:prstGeom prst="rect">
            <a:avLst/>
          </a:prstGeom>
        </p:spPr>
      </p:pic>
    </p:spTree>
    <p:extLst>
      <p:ext uri="{BB962C8B-B14F-4D97-AF65-F5344CB8AC3E}">
        <p14:creationId xmlns:p14="http://schemas.microsoft.com/office/powerpoint/2010/main" val="24311445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54C160B-4A5E-1F4E-8418-17FEE18C3B81}"/>
              </a:ext>
            </a:extLst>
          </p:cNvPr>
          <p:cNvSpPr>
            <a:spLocks noGrp="1"/>
          </p:cNvSpPr>
          <p:nvPr>
            <p:ph type="sldNum" sz="quarter" idx="12"/>
          </p:nvPr>
        </p:nvSpPr>
        <p:spPr/>
        <p:txBody>
          <a:bodyPr/>
          <a:lstStyle/>
          <a:p>
            <a:fld id="{6D22F896-40B5-4ADD-8801-0D06FADFA095}" type="slidenum">
              <a:rPr lang="en-US" smtClean="0"/>
              <a:t>46</a:t>
            </a:fld>
            <a:endParaRPr lang="en-US"/>
          </a:p>
        </p:txBody>
      </p:sp>
      <p:sp>
        <p:nvSpPr>
          <p:cNvPr id="9" name="Content Placeholder 2">
            <a:extLst>
              <a:ext uri="{FF2B5EF4-FFF2-40B4-BE49-F238E27FC236}">
                <a16:creationId xmlns:a16="http://schemas.microsoft.com/office/drawing/2014/main" id="{57EB5048-6CE0-2745-96DF-74936E8653F3}"/>
              </a:ext>
            </a:extLst>
          </p:cNvPr>
          <p:cNvSpPr>
            <a:spLocks noGrp="1"/>
          </p:cNvSpPr>
          <p:nvPr>
            <p:ph idx="1"/>
          </p:nvPr>
        </p:nvSpPr>
        <p:spPr>
          <a:xfrm>
            <a:off x="1141412" y="925423"/>
            <a:ext cx="5724610" cy="642120"/>
          </a:xfrm>
        </p:spPr>
        <p:txBody>
          <a:bodyPr>
            <a:normAutofit/>
          </a:bodyPr>
          <a:lstStyle/>
          <a:p>
            <a:pPr marL="0" indent="0">
              <a:buNone/>
            </a:pPr>
            <a:r>
              <a:rPr lang="en-US" sz="2000" b="1" dirty="0">
                <a:solidFill>
                  <a:schemeClr val="accent5"/>
                </a:solidFill>
              </a:rPr>
              <a:t>Results of Quantitative Evaluation</a:t>
            </a:r>
          </a:p>
          <a:p>
            <a:pPr marL="0" indent="0">
              <a:buNone/>
            </a:pPr>
            <a:endParaRPr lang="en-US" sz="2000" dirty="0"/>
          </a:p>
          <a:p>
            <a:pPr marL="0" indent="0">
              <a:buNone/>
            </a:pPr>
            <a:endParaRPr lang="en-US" sz="2000" dirty="0"/>
          </a:p>
        </p:txBody>
      </p:sp>
      <p:sp>
        <p:nvSpPr>
          <p:cNvPr id="12" name="Title 1">
            <a:extLst>
              <a:ext uri="{FF2B5EF4-FFF2-40B4-BE49-F238E27FC236}">
                <a16:creationId xmlns:a16="http://schemas.microsoft.com/office/drawing/2014/main" id="{347CEB7B-6913-3240-917C-0A292DAFEAD1}"/>
              </a:ext>
            </a:extLst>
          </p:cNvPr>
          <p:cNvSpPr>
            <a:spLocks noGrp="1"/>
          </p:cNvSpPr>
          <p:nvPr>
            <p:ph type="title"/>
          </p:nvPr>
        </p:nvSpPr>
        <p:spPr>
          <a:xfrm>
            <a:off x="1141413" y="176432"/>
            <a:ext cx="9905998" cy="868599"/>
          </a:xfrm>
        </p:spPr>
        <p:txBody>
          <a:bodyPr/>
          <a:lstStyle/>
          <a:p>
            <a:r>
              <a:rPr lang="en-US" dirty="0">
                <a:solidFill>
                  <a:schemeClr val="tx2"/>
                </a:solidFill>
              </a:rPr>
              <a:t>Evaluation of Data Structures</a:t>
            </a:r>
            <a:endParaRPr lang="en-US" i="1" dirty="0">
              <a:solidFill>
                <a:schemeClr val="tx2"/>
              </a:solidFill>
            </a:endParaRPr>
          </a:p>
        </p:txBody>
      </p:sp>
      <p:pic>
        <p:nvPicPr>
          <p:cNvPr id="5" name="Picture 4">
            <a:extLst>
              <a:ext uri="{FF2B5EF4-FFF2-40B4-BE49-F238E27FC236}">
                <a16:creationId xmlns:a16="http://schemas.microsoft.com/office/drawing/2014/main" id="{6134AE32-5F9F-5942-B15E-ECC4128BC022}"/>
              </a:ext>
            </a:extLst>
          </p:cNvPr>
          <p:cNvPicPr/>
          <p:nvPr/>
        </p:nvPicPr>
        <p:blipFill>
          <a:blip r:embed="rId2"/>
          <a:stretch>
            <a:fillRect/>
          </a:stretch>
        </p:blipFill>
        <p:spPr>
          <a:xfrm>
            <a:off x="2556501" y="1485488"/>
            <a:ext cx="7078998" cy="4915317"/>
          </a:xfrm>
          <a:prstGeom prst="rect">
            <a:avLst/>
          </a:prstGeom>
        </p:spPr>
      </p:pic>
    </p:spTree>
    <p:extLst>
      <p:ext uri="{BB962C8B-B14F-4D97-AF65-F5344CB8AC3E}">
        <p14:creationId xmlns:p14="http://schemas.microsoft.com/office/powerpoint/2010/main" val="366639070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C077-25C8-4744-946A-D4D2E296AB55}"/>
              </a:ext>
            </a:extLst>
          </p:cNvPr>
          <p:cNvSpPr>
            <a:spLocks noGrp="1"/>
          </p:cNvSpPr>
          <p:nvPr>
            <p:ph type="title"/>
          </p:nvPr>
        </p:nvSpPr>
        <p:spPr>
          <a:xfrm>
            <a:off x="1143001" y="539404"/>
            <a:ext cx="9905998" cy="804717"/>
          </a:xfrm>
        </p:spPr>
        <p:txBody>
          <a:bodyPr/>
          <a:lstStyle/>
          <a:p>
            <a:r>
              <a:rPr lang="en-US" dirty="0">
                <a:solidFill>
                  <a:schemeClr val="tx2"/>
                </a:solidFill>
              </a:rPr>
              <a:t>Evaluation of data structures</a:t>
            </a:r>
          </a:p>
        </p:txBody>
      </p:sp>
      <p:sp>
        <p:nvSpPr>
          <p:cNvPr id="3" name="Content Placeholder 2">
            <a:extLst>
              <a:ext uri="{FF2B5EF4-FFF2-40B4-BE49-F238E27FC236}">
                <a16:creationId xmlns:a16="http://schemas.microsoft.com/office/drawing/2014/main" id="{787C6852-364F-9444-A18A-14B7C67FB8E0}"/>
              </a:ext>
            </a:extLst>
          </p:cNvPr>
          <p:cNvSpPr>
            <a:spLocks noGrp="1"/>
          </p:cNvSpPr>
          <p:nvPr>
            <p:ph idx="1"/>
          </p:nvPr>
        </p:nvSpPr>
        <p:spPr>
          <a:xfrm>
            <a:off x="1110017" y="1656970"/>
            <a:ext cx="9874604" cy="4131905"/>
          </a:xfrm>
        </p:spPr>
        <p:txBody>
          <a:bodyPr>
            <a:normAutofit/>
          </a:bodyPr>
          <a:lstStyle/>
          <a:p>
            <a:pPr marL="0" indent="0">
              <a:buNone/>
            </a:pPr>
            <a:r>
              <a:rPr lang="en-US" sz="1800" b="1" dirty="0">
                <a:solidFill>
                  <a:schemeClr val="accent5"/>
                </a:solidFill>
              </a:rPr>
              <a:t>Classification of Data Structures</a:t>
            </a:r>
            <a:endParaRPr lang="en-US" sz="1600" b="1" dirty="0">
              <a:solidFill>
                <a:schemeClr val="accent5"/>
              </a:solidFill>
            </a:endParaRPr>
          </a:p>
          <a:p>
            <a:r>
              <a:rPr lang="en-US" sz="2000" dirty="0"/>
              <a:t>After gathering and analyzing the quantitative information for each of the data structures, </a:t>
            </a:r>
            <a:r>
              <a:rPr lang="en-US" sz="2000" dirty="0">
                <a:solidFill>
                  <a:schemeClr val="accent5"/>
                </a:solidFill>
              </a:rPr>
              <a:t>we classify them according to their impact on the quality attributes of throughput and latency</a:t>
            </a:r>
            <a:r>
              <a:rPr lang="en-US" sz="2000" dirty="0"/>
              <a:t>. </a:t>
            </a:r>
          </a:p>
          <a:p>
            <a:r>
              <a:rPr lang="en-US" sz="2000" dirty="0">
                <a:solidFill>
                  <a:schemeClr val="accent5"/>
                </a:solidFill>
              </a:rPr>
              <a:t>Method of classification used mirrors method used by Xu et al.</a:t>
            </a:r>
            <a:r>
              <a:rPr lang="en-US" sz="2000" dirty="0"/>
              <a:t> in their “Taxonomy of Blockchain-Based Systems”</a:t>
            </a:r>
            <a:r>
              <a:rPr lang="en-US" sz="2000" baseline="30000" dirty="0"/>
              <a:t> [1]</a:t>
            </a:r>
            <a:r>
              <a:rPr lang="en-US" sz="2000" dirty="0"/>
              <a:t>. </a:t>
            </a:r>
          </a:p>
          <a:p>
            <a:r>
              <a:rPr lang="en-US" sz="2000" dirty="0"/>
              <a:t>Classification scheme:</a:t>
            </a:r>
          </a:p>
          <a:p>
            <a:pPr lvl="1"/>
            <a:r>
              <a:rPr lang="en-US" dirty="0">
                <a:solidFill>
                  <a:schemeClr val="tx2"/>
                </a:solidFill>
              </a:rPr>
              <a:t>Less favorable (⊕)</a:t>
            </a:r>
          </a:p>
          <a:p>
            <a:pPr lvl="1"/>
            <a:r>
              <a:rPr lang="en-US" dirty="0">
                <a:solidFill>
                  <a:schemeClr val="tx2"/>
                </a:solidFill>
              </a:rPr>
              <a:t>Neutral (⊕⊕)</a:t>
            </a:r>
          </a:p>
          <a:p>
            <a:pPr lvl="1"/>
            <a:r>
              <a:rPr lang="en-US" dirty="0">
                <a:solidFill>
                  <a:schemeClr val="tx2"/>
                </a:solidFill>
              </a:rPr>
              <a:t>More favorable (⊕⊕⊕)</a:t>
            </a:r>
          </a:p>
          <a:p>
            <a:pPr marL="0" indent="0">
              <a:buNone/>
            </a:pPr>
            <a:endParaRPr lang="en-US" sz="1800" b="1" dirty="0">
              <a:solidFill>
                <a:schemeClr val="accent5"/>
              </a:solidFill>
            </a:endParaRPr>
          </a:p>
        </p:txBody>
      </p:sp>
      <p:sp>
        <p:nvSpPr>
          <p:cNvPr id="5" name="Slide Number Placeholder 4">
            <a:extLst>
              <a:ext uri="{FF2B5EF4-FFF2-40B4-BE49-F238E27FC236}">
                <a16:creationId xmlns:a16="http://schemas.microsoft.com/office/drawing/2014/main" id="{BB5E621D-285D-0F41-AD88-C3D7B1BF7529}"/>
              </a:ext>
            </a:extLst>
          </p:cNvPr>
          <p:cNvSpPr>
            <a:spLocks noGrp="1"/>
          </p:cNvSpPr>
          <p:nvPr>
            <p:ph type="sldNum" sz="quarter" idx="12"/>
          </p:nvPr>
        </p:nvSpPr>
        <p:spPr>
          <a:xfrm>
            <a:off x="10276321" y="5868986"/>
            <a:ext cx="771089" cy="365125"/>
          </a:xfrm>
        </p:spPr>
        <p:txBody>
          <a:bodyPr/>
          <a:lstStyle/>
          <a:p>
            <a:fld id="{6D22F896-40B5-4ADD-8801-0D06FADFA095}" type="slidenum">
              <a:rPr lang="en-US" smtClean="0"/>
              <a:t>47</a:t>
            </a:fld>
            <a:endParaRPr lang="en-US"/>
          </a:p>
        </p:txBody>
      </p:sp>
      <p:sp>
        <p:nvSpPr>
          <p:cNvPr id="9" name="TextBox 8">
            <a:extLst>
              <a:ext uri="{FF2B5EF4-FFF2-40B4-BE49-F238E27FC236}">
                <a16:creationId xmlns:a16="http://schemas.microsoft.com/office/drawing/2014/main" id="{35361E12-65A2-1F40-8483-CB37AD70AB09}"/>
              </a:ext>
            </a:extLst>
          </p:cNvPr>
          <p:cNvSpPr txBox="1"/>
          <p:nvPr/>
        </p:nvSpPr>
        <p:spPr>
          <a:xfrm>
            <a:off x="1175985" y="6204737"/>
            <a:ext cx="9339019" cy="523220"/>
          </a:xfrm>
          <a:prstGeom prst="rect">
            <a:avLst/>
          </a:prstGeom>
          <a:noFill/>
        </p:spPr>
        <p:txBody>
          <a:bodyPr wrap="square" rtlCol="0">
            <a:spAutoFit/>
          </a:bodyPr>
          <a:lstStyle/>
          <a:p>
            <a:r>
              <a:rPr lang="en-US" sz="1400" dirty="0"/>
              <a:t>[1] X. Xu </a:t>
            </a:r>
            <a:r>
              <a:rPr lang="en-US" sz="1400" i="1" dirty="0"/>
              <a:t>et al.</a:t>
            </a:r>
            <a:r>
              <a:rPr lang="en-US" sz="1400" dirty="0"/>
              <a:t>, “A Taxonomy of Blockchain-Based Systems for Architecture Design,” in </a:t>
            </a:r>
            <a:r>
              <a:rPr lang="en-US" sz="1400" i="1" dirty="0"/>
              <a:t>2017 IEEE International Conference on Software Architecture (ICSA)</a:t>
            </a:r>
            <a:r>
              <a:rPr lang="en-US" sz="1400" dirty="0"/>
              <a:t>, 2017, pp. 243–252.</a:t>
            </a:r>
          </a:p>
        </p:txBody>
      </p:sp>
    </p:spTree>
    <p:extLst>
      <p:ext uri="{BB962C8B-B14F-4D97-AF65-F5344CB8AC3E}">
        <p14:creationId xmlns:p14="http://schemas.microsoft.com/office/powerpoint/2010/main" val="38738553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47F7D-4C8E-3748-9370-5D3A4D8016CE}"/>
              </a:ext>
            </a:extLst>
          </p:cNvPr>
          <p:cNvSpPr>
            <a:spLocks noGrp="1"/>
          </p:cNvSpPr>
          <p:nvPr>
            <p:ph type="title"/>
          </p:nvPr>
        </p:nvSpPr>
        <p:spPr/>
        <p:txBody>
          <a:bodyPr/>
          <a:lstStyle/>
          <a:p>
            <a:r>
              <a:rPr lang="en-US" dirty="0">
                <a:solidFill>
                  <a:schemeClr val="tx2"/>
                </a:solidFill>
              </a:rPr>
              <a:t>Conclusions</a:t>
            </a:r>
          </a:p>
        </p:txBody>
      </p:sp>
      <p:sp>
        <p:nvSpPr>
          <p:cNvPr id="3" name="Content Placeholder 2">
            <a:extLst>
              <a:ext uri="{FF2B5EF4-FFF2-40B4-BE49-F238E27FC236}">
                <a16:creationId xmlns:a16="http://schemas.microsoft.com/office/drawing/2014/main" id="{AC288FE7-67D8-1146-8CE6-2B3680734203}"/>
              </a:ext>
            </a:extLst>
          </p:cNvPr>
          <p:cNvSpPr>
            <a:spLocks noGrp="1"/>
          </p:cNvSpPr>
          <p:nvPr>
            <p:ph idx="1"/>
          </p:nvPr>
        </p:nvSpPr>
        <p:spPr/>
        <p:txBody>
          <a:bodyPr>
            <a:normAutofit fontScale="92500"/>
          </a:bodyPr>
          <a:lstStyle/>
          <a:p>
            <a:r>
              <a:rPr lang="en-US" dirty="0"/>
              <a:t>This thesis represents </a:t>
            </a:r>
            <a:r>
              <a:rPr lang="en-US" dirty="0">
                <a:solidFill>
                  <a:schemeClr val="accent5"/>
                </a:solidFill>
              </a:rPr>
              <a:t>a step forward in the study and comparison of different alternatives for underlying data structures of distributed ledgers </a:t>
            </a:r>
            <a:r>
              <a:rPr lang="en-US" dirty="0"/>
              <a:t>because it captures the essence of three data structures and analyzes their fundamental functioning.</a:t>
            </a:r>
          </a:p>
          <a:p>
            <a:r>
              <a:rPr lang="en-US" dirty="0"/>
              <a:t>Quantitative and qualitative analyses allowed us to </a:t>
            </a:r>
            <a:r>
              <a:rPr lang="en-US" dirty="0">
                <a:solidFill>
                  <a:schemeClr val="accent5"/>
                </a:solidFill>
              </a:rPr>
              <a:t>determine which data structures would be more suited for use in different real-life scenarios</a:t>
            </a:r>
            <a:r>
              <a:rPr lang="en-US" dirty="0"/>
              <a:t>.</a:t>
            </a:r>
          </a:p>
          <a:p>
            <a:r>
              <a:rPr lang="en-US" dirty="0"/>
              <a:t>It will be some time before distributed ledger technology is adopted for widespread use, but this research represents </a:t>
            </a:r>
            <a:r>
              <a:rPr lang="en-US" dirty="0">
                <a:solidFill>
                  <a:schemeClr val="accent5"/>
                </a:solidFill>
              </a:rPr>
              <a:t>a step in the right direction when it comes to paving the way to making this a reality.</a:t>
            </a:r>
          </a:p>
        </p:txBody>
      </p:sp>
      <p:sp>
        <p:nvSpPr>
          <p:cNvPr id="4" name="Slide Number Placeholder 3">
            <a:extLst>
              <a:ext uri="{FF2B5EF4-FFF2-40B4-BE49-F238E27FC236}">
                <a16:creationId xmlns:a16="http://schemas.microsoft.com/office/drawing/2014/main" id="{6C14B655-2B7F-0D46-B87B-85463E24B7D3}"/>
              </a:ext>
            </a:extLst>
          </p:cNvPr>
          <p:cNvSpPr>
            <a:spLocks noGrp="1"/>
          </p:cNvSpPr>
          <p:nvPr>
            <p:ph type="sldNum" sz="quarter" idx="12"/>
          </p:nvPr>
        </p:nvSpPr>
        <p:spPr/>
        <p:txBody>
          <a:bodyPr/>
          <a:lstStyle/>
          <a:p>
            <a:fld id="{6D22F896-40B5-4ADD-8801-0D06FADFA095}" type="slidenum">
              <a:rPr lang="en-US" smtClean="0"/>
              <a:t>48</a:t>
            </a:fld>
            <a:endParaRPr lang="en-US"/>
          </a:p>
        </p:txBody>
      </p:sp>
    </p:spTree>
    <p:extLst>
      <p:ext uri="{BB962C8B-B14F-4D97-AF65-F5344CB8AC3E}">
        <p14:creationId xmlns:p14="http://schemas.microsoft.com/office/powerpoint/2010/main" val="1572173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265FF-5240-A74C-912B-3328B3891324}"/>
              </a:ext>
            </a:extLst>
          </p:cNvPr>
          <p:cNvSpPr>
            <a:spLocks noGrp="1"/>
          </p:cNvSpPr>
          <p:nvPr>
            <p:ph type="title"/>
          </p:nvPr>
        </p:nvSpPr>
        <p:spPr>
          <a:xfrm>
            <a:off x="1141411" y="683681"/>
            <a:ext cx="9905998" cy="1116984"/>
          </a:xfrm>
        </p:spPr>
        <p:txBody>
          <a:bodyPr/>
          <a:lstStyle/>
          <a:p>
            <a:r>
              <a:rPr lang="en-US" dirty="0">
                <a:solidFill>
                  <a:schemeClr val="tx2"/>
                </a:solidFill>
              </a:rPr>
              <a:t>Research problem</a:t>
            </a:r>
          </a:p>
        </p:txBody>
      </p:sp>
      <p:sp>
        <p:nvSpPr>
          <p:cNvPr id="3" name="Content Placeholder 2">
            <a:extLst>
              <a:ext uri="{FF2B5EF4-FFF2-40B4-BE49-F238E27FC236}">
                <a16:creationId xmlns:a16="http://schemas.microsoft.com/office/drawing/2014/main" id="{E2DD0C50-0394-1D42-BE60-2AA5112624D3}"/>
              </a:ext>
            </a:extLst>
          </p:cNvPr>
          <p:cNvSpPr>
            <a:spLocks noGrp="1"/>
          </p:cNvSpPr>
          <p:nvPr>
            <p:ph idx="1"/>
          </p:nvPr>
        </p:nvSpPr>
        <p:spPr>
          <a:xfrm>
            <a:off x="1141411" y="1926809"/>
            <a:ext cx="9905999" cy="3508225"/>
          </a:xfrm>
        </p:spPr>
        <p:txBody>
          <a:bodyPr>
            <a:noAutofit/>
          </a:bodyPr>
          <a:lstStyle/>
          <a:p>
            <a:pPr marL="0" indent="0">
              <a:buNone/>
            </a:pPr>
            <a:r>
              <a:rPr lang="en-US" sz="2000" b="1" dirty="0">
                <a:solidFill>
                  <a:schemeClr val="accent5"/>
                </a:solidFill>
              </a:rPr>
              <a:t>Justification</a:t>
            </a:r>
          </a:p>
          <a:p>
            <a:r>
              <a:rPr lang="en-US" sz="2000" dirty="0"/>
              <a:t>Taking into account two of the technical challenges of the blockchain and the fundamental properties of distributed ledgers, we state that </a:t>
            </a:r>
            <a:r>
              <a:rPr lang="en-US" sz="2000" dirty="0">
                <a:solidFill>
                  <a:srgbClr val="63A0CC"/>
                </a:solidFill>
              </a:rPr>
              <a:t>the implementation of distributed ledgers by making use of the blockchain is insufficient</a:t>
            </a:r>
            <a:r>
              <a:rPr lang="en-US" sz="2000" dirty="0"/>
              <a:t>. </a:t>
            </a:r>
          </a:p>
          <a:p>
            <a:r>
              <a:rPr lang="en-US" sz="2000" dirty="0"/>
              <a:t>In order to truly realize a distributed ledger, </a:t>
            </a:r>
            <a:r>
              <a:rPr lang="en-US" sz="2000" dirty="0">
                <a:solidFill>
                  <a:srgbClr val="63A0CC"/>
                </a:solidFill>
              </a:rPr>
              <a:t>new data structures and algorithms need to be designed</a:t>
            </a:r>
            <a:r>
              <a:rPr lang="en-US" sz="2000" dirty="0"/>
              <a:t>. </a:t>
            </a:r>
          </a:p>
          <a:p>
            <a:r>
              <a:rPr lang="en-US" sz="2000" dirty="0">
                <a:solidFill>
                  <a:srgbClr val="63A0CC"/>
                </a:solidFill>
              </a:rPr>
              <a:t>We present an evaluation of different alternatives for the implementation of distributed ledgers</a:t>
            </a:r>
            <a:r>
              <a:rPr lang="en-US" sz="2000" dirty="0"/>
              <a:t> from the perspective of the underlying data structure used to manage them. </a:t>
            </a:r>
          </a:p>
          <a:p>
            <a:endParaRPr lang="en-US" sz="1800" dirty="0"/>
          </a:p>
        </p:txBody>
      </p:sp>
      <p:sp>
        <p:nvSpPr>
          <p:cNvPr id="4" name="Slide Number Placeholder 3">
            <a:extLst>
              <a:ext uri="{FF2B5EF4-FFF2-40B4-BE49-F238E27FC236}">
                <a16:creationId xmlns:a16="http://schemas.microsoft.com/office/drawing/2014/main" id="{F1E997DE-A9D8-A44C-9BF5-02A429DDB3ED}"/>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230185733"/>
      </p:ext>
    </p:extLst>
  </p:cSld>
  <p:clrMapOvr>
    <a:masterClrMapping/>
  </p:clrMapOvr>
  <mc:AlternateContent xmlns:mc="http://schemas.openxmlformats.org/markup-compatibility/2006" xmlns:p14="http://schemas.microsoft.com/office/powerpoint/2010/main">
    <mc:Choice Requires="p14">
      <p:transition spd="slow" p14:dur="2000" advTm="851"/>
    </mc:Choice>
    <mc:Fallback xmlns="">
      <p:transition spd="slow" advTm="851"/>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5F943-5A93-5E4A-9682-A9F3425AE7D5}"/>
              </a:ext>
            </a:extLst>
          </p:cNvPr>
          <p:cNvSpPr>
            <a:spLocks noGrp="1"/>
          </p:cNvSpPr>
          <p:nvPr>
            <p:ph type="title"/>
          </p:nvPr>
        </p:nvSpPr>
        <p:spPr>
          <a:xfrm>
            <a:off x="1141412" y="27620"/>
            <a:ext cx="9905998" cy="942198"/>
          </a:xfrm>
        </p:spPr>
        <p:txBody>
          <a:bodyPr/>
          <a:lstStyle/>
          <a:p>
            <a:r>
              <a:rPr lang="en-US" dirty="0">
                <a:solidFill>
                  <a:schemeClr val="tx2"/>
                </a:solidFill>
              </a:rPr>
              <a:t>Research Goals</a:t>
            </a:r>
          </a:p>
        </p:txBody>
      </p:sp>
      <p:sp>
        <p:nvSpPr>
          <p:cNvPr id="3" name="Content Placeholder 2">
            <a:extLst>
              <a:ext uri="{FF2B5EF4-FFF2-40B4-BE49-F238E27FC236}">
                <a16:creationId xmlns:a16="http://schemas.microsoft.com/office/drawing/2014/main" id="{D7978914-5582-D24D-87F8-11CCBC71F797}"/>
              </a:ext>
            </a:extLst>
          </p:cNvPr>
          <p:cNvSpPr>
            <a:spLocks noGrp="1"/>
          </p:cNvSpPr>
          <p:nvPr>
            <p:ph idx="1"/>
          </p:nvPr>
        </p:nvSpPr>
        <p:spPr>
          <a:xfrm>
            <a:off x="1141412" y="969818"/>
            <a:ext cx="9905999" cy="5624946"/>
          </a:xfrm>
        </p:spPr>
        <p:txBody>
          <a:bodyPr>
            <a:noAutofit/>
          </a:bodyPr>
          <a:lstStyle/>
          <a:p>
            <a:pPr marL="0" indent="0">
              <a:buNone/>
            </a:pPr>
            <a:r>
              <a:rPr lang="en-US" sz="2000" b="1" dirty="0">
                <a:solidFill>
                  <a:schemeClr val="accent5"/>
                </a:solidFill>
              </a:rPr>
              <a:t>Main Goal</a:t>
            </a:r>
          </a:p>
          <a:p>
            <a:pPr marL="0" indent="0">
              <a:buNone/>
            </a:pPr>
            <a:r>
              <a:rPr lang="en-US" sz="2000" dirty="0">
                <a:solidFill>
                  <a:schemeClr val="accent5"/>
                </a:solidFill>
              </a:rPr>
              <a:t>Compare different data structures</a:t>
            </a:r>
            <a:r>
              <a:rPr lang="en-US" sz="2000" dirty="0"/>
              <a:t> in terms of the extent to which they </a:t>
            </a:r>
            <a:r>
              <a:rPr lang="en-US" sz="2000" dirty="0">
                <a:solidFill>
                  <a:schemeClr val="accent5"/>
                </a:solidFill>
              </a:rPr>
              <a:t>respond to some of the technical challenges identified for this technology </a:t>
            </a:r>
            <a:r>
              <a:rPr lang="en-US" sz="2000" dirty="0"/>
              <a:t>and </a:t>
            </a:r>
            <a:r>
              <a:rPr lang="en-US" sz="2000" dirty="0">
                <a:solidFill>
                  <a:schemeClr val="accent5"/>
                </a:solidFill>
              </a:rPr>
              <a:t>guarantee a set of properties of distributed ledgers</a:t>
            </a:r>
            <a:r>
              <a:rPr lang="en-US" sz="2000" dirty="0"/>
              <a:t>.</a:t>
            </a:r>
          </a:p>
          <a:p>
            <a:pPr marL="0" indent="0">
              <a:buNone/>
            </a:pPr>
            <a:endParaRPr lang="en-US" sz="200" dirty="0"/>
          </a:p>
          <a:p>
            <a:pPr marL="0" indent="0">
              <a:buNone/>
            </a:pPr>
            <a:r>
              <a:rPr lang="en-US" sz="2000" b="1" dirty="0">
                <a:solidFill>
                  <a:schemeClr val="accent5"/>
                </a:solidFill>
              </a:rPr>
              <a:t>Specific Goals</a:t>
            </a:r>
          </a:p>
          <a:p>
            <a:pPr lvl="0"/>
            <a:r>
              <a:rPr lang="en-US" sz="2000" dirty="0">
                <a:solidFill>
                  <a:srgbClr val="63A0CC"/>
                </a:solidFill>
              </a:rPr>
              <a:t>Implement</a:t>
            </a:r>
            <a:r>
              <a:rPr lang="en-US" sz="2000" dirty="0"/>
              <a:t> distributed data structures in a way that allows for their comparison in terms of two technical challenges.</a:t>
            </a:r>
          </a:p>
          <a:p>
            <a:pPr lvl="0"/>
            <a:r>
              <a:rPr lang="en-US" sz="2000" dirty="0">
                <a:solidFill>
                  <a:srgbClr val="63A0CC"/>
                </a:solidFill>
              </a:rPr>
              <a:t>Quantitatively evaluate and compare </a:t>
            </a:r>
            <a:r>
              <a:rPr lang="en-US" sz="2000" dirty="0"/>
              <a:t>the data structures in terms of two technical challenges.</a:t>
            </a:r>
          </a:p>
          <a:p>
            <a:pPr lvl="0"/>
            <a:r>
              <a:rPr lang="en-US" sz="2000" dirty="0">
                <a:solidFill>
                  <a:srgbClr val="63A0CC"/>
                </a:solidFill>
              </a:rPr>
              <a:t>Classify</a:t>
            </a:r>
            <a:r>
              <a:rPr lang="en-US" sz="2000" dirty="0"/>
              <a:t> the different data structures according to their impact on two technical challenges.</a:t>
            </a:r>
          </a:p>
          <a:p>
            <a:r>
              <a:rPr lang="en-US" sz="2000" dirty="0">
                <a:solidFill>
                  <a:srgbClr val="63A0CC"/>
                </a:solidFill>
              </a:rPr>
              <a:t>Qualitatively evaluate and compare </a:t>
            </a:r>
            <a:r>
              <a:rPr lang="en-US" sz="2000" dirty="0"/>
              <a:t>the data structures in terms of the five fundamental properties.</a:t>
            </a:r>
          </a:p>
          <a:p>
            <a:pPr marL="0" indent="0">
              <a:buNone/>
            </a:pPr>
            <a:endParaRPr lang="en-US" sz="2000" b="1" dirty="0">
              <a:solidFill>
                <a:schemeClr val="accent5"/>
              </a:solidFill>
            </a:endParaRPr>
          </a:p>
        </p:txBody>
      </p:sp>
      <p:sp>
        <p:nvSpPr>
          <p:cNvPr id="4" name="Slide Number Placeholder 3">
            <a:extLst>
              <a:ext uri="{FF2B5EF4-FFF2-40B4-BE49-F238E27FC236}">
                <a16:creationId xmlns:a16="http://schemas.microsoft.com/office/drawing/2014/main" id="{EB95D4B3-AB67-4E4A-8406-9D73C0C3C306}"/>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123713432"/>
      </p:ext>
    </p:extLst>
  </p:cSld>
  <p:clrMapOvr>
    <a:masterClrMapping/>
  </p:clrMapOvr>
  <mc:AlternateContent xmlns:mc="http://schemas.openxmlformats.org/markup-compatibility/2006" xmlns:p14="http://schemas.microsoft.com/office/powerpoint/2010/main">
    <mc:Choice Requires="p14">
      <p:transition spd="slow" p14:dur="2000" advTm="544"/>
    </mc:Choice>
    <mc:Fallback xmlns="">
      <p:transition spd="slow" advTm="544"/>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AA21C-022A-114B-8416-37C6B7AF95E2}"/>
              </a:ext>
            </a:extLst>
          </p:cNvPr>
          <p:cNvSpPr>
            <a:spLocks noGrp="1"/>
          </p:cNvSpPr>
          <p:nvPr>
            <p:ph type="title"/>
          </p:nvPr>
        </p:nvSpPr>
        <p:spPr/>
        <p:txBody>
          <a:bodyPr/>
          <a:lstStyle/>
          <a:p>
            <a:r>
              <a:rPr lang="en-US" dirty="0">
                <a:solidFill>
                  <a:schemeClr val="tx2"/>
                </a:solidFill>
              </a:rPr>
              <a:t>Questions</a:t>
            </a:r>
            <a:br>
              <a:rPr lang="en-US" dirty="0">
                <a:solidFill>
                  <a:schemeClr val="tx2"/>
                </a:solidFill>
              </a:rPr>
            </a:br>
            <a:br>
              <a:rPr lang="en-US" dirty="0">
                <a:solidFill>
                  <a:schemeClr val="tx2"/>
                </a:solidFill>
              </a:rPr>
            </a:br>
            <a:r>
              <a:rPr lang="en-US" dirty="0"/>
              <a:t>What Can Blockchains Do?</a:t>
            </a:r>
            <a:br>
              <a:rPr lang="en-US" dirty="0"/>
            </a:br>
            <a:br>
              <a:rPr lang="en-US" dirty="0"/>
            </a:br>
            <a:r>
              <a:rPr lang="en-US" dirty="0"/>
              <a:t>What can't they do?</a:t>
            </a:r>
          </a:p>
        </p:txBody>
      </p:sp>
      <p:sp>
        <p:nvSpPr>
          <p:cNvPr id="4" name="Slide Number Placeholder 3">
            <a:extLst>
              <a:ext uri="{FF2B5EF4-FFF2-40B4-BE49-F238E27FC236}">
                <a16:creationId xmlns:a16="http://schemas.microsoft.com/office/drawing/2014/main" id="{183A8170-711C-AF4A-B9B5-3886B07B6A1D}"/>
              </a:ext>
            </a:extLst>
          </p:cNvPr>
          <p:cNvSpPr>
            <a:spLocks noGrp="1"/>
          </p:cNvSpPr>
          <p:nvPr>
            <p:ph type="sldNum" sz="quarter" idx="12"/>
          </p:nvPr>
        </p:nvSpPr>
        <p:spPr/>
        <p:txBody>
          <a:bodyPr/>
          <a:lstStyle/>
          <a:p>
            <a:fld id="{6D22F896-40B5-4ADD-8801-0D06FADFA095}" type="slidenum">
              <a:rPr lang="en-US" smtClean="0"/>
              <a:t>7</a:t>
            </a:fld>
            <a:endParaRPr lang="en-US"/>
          </a:p>
        </p:txBody>
      </p:sp>
    </p:spTree>
    <p:extLst>
      <p:ext uri="{BB962C8B-B14F-4D97-AF65-F5344CB8AC3E}">
        <p14:creationId xmlns:p14="http://schemas.microsoft.com/office/powerpoint/2010/main" val="607361385"/>
      </p:ext>
    </p:extLst>
  </p:cSld>
  <p:clrMapOvr>
    <a:masterClrMapping/>
  </p:clrMapOvr>
  <mc:AlternateContent xmlns:mc="http://schemas.openxmlformats.org/markup-compatibility/2006" xmlns:p14="http://schemas.microsoft.com/office/powerpoint/2010/main">
    <mc:Choice Requires="p14">
      <p:transition spd="slow" p14:dur="2000" advTm="916"/>
    </mc:Choice>
    <mc:Fallback xmlns="">
      <p:transition spd="slow" advTm="916"/>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386044"/>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1691550"/>
            <a:ext cx="9905999" cy="3541714"/>
          </a:xfrm>
        </p:spPr>
        <p:txBody>
          <a:bodyPr/>
          <a:lstStyle/>
          <a:p>
            <a:pPr marL="0" indent="0">
              <a:buNone/>
            </a:pPr>
            <a:r>
              <a:rPr lang="en-US" b="1" dirty="0">
                <a:solidFill>
                  <a:schemeClr val="accent5"/>
                </a:solidFill>
              </a:rPr>
              <a:t>Untangling Blockchain: A Data Processing View of Blockchain Systems</a:t>
            </a:r>
            <a:r>
              <a:rPr lang="en-US" b="1" baseline="30000" dirty="0">
                <a:solidFill>
                  <a:schemeClr val="accent5"/>
                </a:solidFill>
              </a:rPr>
              <a:t>[1]</a:t>
            </a:r>
          </a:p>
        </p:txBody>
      </p:sp>
      <p:pic>
        <p:nvPicPr>
          <p:cNvPr id="4" name="Picture 3">
            <a:extLst>
              <a:ext uri="{FF2B5EF4-FFF2-40B4-BE49-F238E27FC236}">
                <a16:creationId xmlns:a16="http://schemas.microsoft.com/office/drawing/2014/main" id="{49877312-3543-9C49-8833-6E36A26BDCF9}"/>
              </a:ext>
            </a:extLst>
          </p:cNvPr>
          <p:cNvPicPr>
            <a:picLocks noChangeAspect="1"/>
          </p:cNvPicPr>
          <p:nvPr/>
        </p:nvPicPr>
        <p:blipFill>
          <a:blip r:embed="rId2"/>
          <a:stretch>
            <a:fillRect/>
          </a:stretch>
        </p:blipFill>
        <p:spPr>
          <a:xfrm>
            <a:off x="6094411" y="2468002"/>
            <a:ext cx="4918426" cy="3077611"/>
          </a:xfrm>
          <a:prstGeom prst="rect">
            <a:avLst/>
          </a:prstGeom>
        </p:spPr>
      </p:pic>
      <p:pic>
        <p:nvPicPr>
          <p:cNvPr id="5" name="Picture 4">
            <a:extLst>
              <a:ext uri="{FF2B5EF4-FFF2-40B4-BE49-F238E27FC236}">
                <a16:creationId xmlns:a16="http://schemas.microsoft.com/office/drawing/2014/main" id="{63A91AA1-0B3F-4D4A-A7A2-ECCB81638D6B}"/>
              </a:ext>
            </a:extLst>
          </p:cNvPr>
          <p:cNvPicPr>
            <a:picLocks noChangeAspect="1"/>
          </p:cNvPicPr>
          <p:nvPr/>
        </p:nvPicPr>
        <p:blipFill>
          <a:blip r:embed="rId3"/>
          <a:stretch>
            <a:fillRect/>
          </a:stretch>
        </p:blipFill>
        <p:spPr>
          <a:xfrm>
            <a:off x="1195302" y="2468002"/>
            <a:ext cx="4742482" cy="3107473"/>
          </a:xfrm>
          <a:prstGeom prst="rect">
            <a:avLst/>
          </a:prstGeom>
        </p:spPr>
      </p:pic>
      <p:sp>
        <p:nvSpPr>
          <p:cNvPr id="7" name="Slide Number Placeholder 6">
            <a:extLst>
              <a:ext uri="{FF2B5EF4-FFF2-40B4-BE49-F238E27FC236}">
                <a16:creationId xmlns:a16="http://schemas.microsoft.com/office/drawing/2014/main" id="{6294C8C1-EE0B-6645-B011-449FE28CFD36}"/>
              </a:ext>
            </a:extLst>
          </p:cNvPr>
          <p:cNvSpPr>
            <a:spLocks noGrp="1"/>
          </p:cNvSpPr>
          <p:nvPr>
            <p:ph type="sldNum" sz="quarter" idx="12"/>
          </p:nvPr>
        </p:nvSpPr>
        <p:spPr/>
        <p:txBody>
          <a:bodyPr/>
          <a:lstStyle/>
          <a:p>
            <a:fld id="{6D22F896-40B5-4ADD-8801-0D06FADFA095}" type="slidenum">
              <a:rPr lang="en-US" smtClean="0"/>
              <a:t>8</a:t>
            </a:fld>
            <a:endParaRPr lang="en-US"/>
          </a:p>
        </p:txBody>
      </p:sp>
      <p:sp>
        <p:nvSpPr>
          <p:cNvPr id="10" name="TextBox 9">
            <a:extLst>
              <a:ext uri="{FF2B5EF4-FFF2-40B4-BE49-F238E27FC236}">
                <a16:creationId xmlns:a16="http://schemas.microsoft.com/office/drawing/2014/main" id="{94ED5258-9F33-974C-9808-DC91D1DA3078}"/>
              </a:ext>
            </a:extLst>
          </p:cNvPr>
          <p:cNvSpPr txBox="1"/>
          <p:nvPr/>
        </p:nvSpPr>
        <p:spPr>
          <a:xfrm>
            <a:off x="1352427" y="6142277"/>
            <a:ext cx="9134909" cy="523220"/>
          </a:xfrm>
          <a:prstGeom prst="rect">
            <a:avLst/>
          </a:prstGeom>
          <a:noFill/>
        </p:spPr>
        <p:txBody>
          <a:bodyPr wrap="square" rtlCol="0">
            <a:spAutoFit/>
          </a:bodyPr>
          <a:lstStyle/>
          <a:p>
            <a:r>
              <a:rPr lang="en-US" sz="1400" dirty="0"/>
              <a:t>[1] T. T. A. </a:t>
            </a:r>
            <a:r>
              <a:rPr lang="en-US" sz="1400" dirty="0" err="1"/>
              <a:t>Dinh</a:t>
            </a:r>
            <a:r>
              <a:rPr lang="en-US" sz="1400" dirty="0"/>
              <a:t>, R. Liu, M. Zhang, G. Chen, B. C. </a:t>
            </a:r>
            <a:r>
              <a:rPr lang="en-US" sz="1400" dirty="0" err="1"/>
              <a:t>Ooi</a:t>
            </a:r>
            <a:r>
              <a:rPr lang="en-US" sz="1400" dirty="0"/>
              <a:t>, and J. Wang, “Untangling Blockchain: A Data Processing View of Blockchain Systems,” </a:t>
            </a:r>
            <a:r>
              <a:rPr lang="en-US" sz="1400" i="1" dirty="0"/>
              <a:t>IEEE Trans. </a:t>
            </a:r>
            <a:r>
              <a:rPr lang="en-US" sz="1400" i="1" dirty="0" err="1"/>
              <a:t>Knowl</a:t>
            </a:r>
            <a:r>
              <a:rPr lang="en-US" sz="1400" i="1" dirty="0"/>
              <a:t>. Data Eng.</a:t>
            </a:r>
            <a:r>
              <a:rPr lang="en-US" sz="1400" dirty="0"/>
              <a:t>, vol. 30, no. 7, pp. 1366–1385, Jul. 2018.</a:t>
            </a:r>
          </a:p>
        </p:txBody>
      </p:sp>
    </p:spTree>
    <p:extLst>
      <p:ext uri="{BB962C8B-B14F-4D97-AF65-F5344CB8AC3E}">
        <p14:creationId xmlns:p14="http://schemas.microsoft.com/office/powerpoint/2010/main" val="2359492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305A4-F397-C34D-8BE5-57F9303B45F0}"/>
              </a:ext>
            </a:extLst>
          </p:cNvPr>
          <p:cNvSpPr>
            <a:spLocks noGrp="1"/>
          </p:cNvSpPr>
          <p:nvPr>
            <p:ph type="title"/>
          </p:nvPr>
        </p:nvSpPr>
        <p:spPr>
          <a:xfrm>
            <a:off x="1141413" y="38223"/>
            <a:ext cx="9905998" cy="1478570"/>
          </a:xfrm>
        </p:spPr>
        <p:txBody>
          <a:bodyPr/>
          <a:lstStyle/>
          <a:p>
            <a:r>
              <a:rPr lang="en-US">
                <a:solidFill>
                  <a:schemeClr val="tx2"/>
                </a:solidFill>
              </a:rPr>
              <a:t>State of the art – evaluation of blockchain</a:t>
            </a:r>
          </a:p>
        </p:txBody>
      </p:sp>
      <p:sp>
        <p:nvSpPr>
          <p:cNvPr id="3" name="Content Placeholder 2">
            <a:extLst>
              <a:ext uri="{FF2B5EF4-FFF2-40B4-BE49-F238E27FC236}">
                <a16:creationId xmlns:a16="http://schemas.microsoft.com/office/drawing/2014/main" id="{C55CA132-C371-0841-9DD1-23EFD8A57832}"/>
              </a:ext>
            </a:extLst>
          </p:cNvPr>
          <p:cNvSpPr>
            <a:spLocks noGrp="1"/>
          </p:cNvSpPr>
          <p:nvPr>
            <p:ph idx="1"/>
          </p:nvPr>
        </p:nvSpPr>
        <p:spPr>
          <a:xfrm>
            <a:off x="1141412" y="1318644"/>
            <a:ext cx="9905999" cy="3541714"/>
          </a:xfrm>
        </p:spPr>
        <p:txBody>
          <a:bodyPr>
            <a:normAutofit/>
          </a:bodyPr>
          <a:lstStyle/>
          <a:p>
            <a:pPr marL="0" indent="0">
              <a:buNone/>
            </a:pPr>
            <a:r>
              <a:rPr lang="en-US" b="1" dirty="0">
                <a:solidFill>
                  <a:schemeClr val="accent5"/>
                </a:solidFill>
              </a:rPr>
              <a:t>A Taxonomy of Blockchain-Based Systems for Architecture Design </a:t>
            </a:r>
            <a:r>
              <a:rPr lang="en-US" b="1" baseline="30000" dirty="0">
                <a:solidFill>
                  <a:schemeClr val="accent5"/>
                </a:solidFill>
              </a:rPr>
              <a:t>[1]</a:t>
            </a:r>
            <a:r>
              <a:rPr lang="en-US" b="1" dirty="0">
                <a:solidFill>
                  <a:schemeClr val="accent5"/>
                </a:solidFill>
              </a:rPr>
              <a:t> </a:t>
            </a:r>
          </a:p>
          <a:p>
            <a:pPr marL="0" indent="0">
              <a:buNone/>
            </a:pPr>
            <a:endParaRPr lang="en-US" b="1" dirty="0"/>
          </a:p>
          <a:p>
            <a:endParaRPr lang="en-US" b="1" dirty="0"/>
          </a:p>
        </p:txBody>
      </p:sp>
      <p:pic>
        <p:nvPicPr>
          <p:cNvPr id="6" name="Picture 5">
            <a:extLst>
              <a:ext uri="{FF2B5EF4-FFF2-40B4-BE49-F238E27FC236}">
                <a16:creationId xmlns:a16="http://schemas.microsoft.com/office/drawing/2014/main" id="{9E58D857-48F4-8C48-A849-7B2E35B025F4}"/>
              </a:ext>
            </a:extLst>
          </p:cNvPr>
          <p:cNvPicPr>
            <a:picLocks noChangeAspect="1"/>
          </p:cNvPicPr>
          <p:nvPr/>
        </p:nvPicPr>
        <p:blipFill>
          <a:blip r:embed="rId2"/>
          <a:stretch>
            <a:fillRect/>
          </a:stretch>
        </p:blipFill>
        <p:spPr>
          <a:xfrm>
            <a:off x="868364" y="2140377"/>
            <a:ext cx="10455275" cy="3376425"/>
          </a:xfrm>
          <a:prstGeom prst="rect">
            <a:avLst/>
          </a:prstGeom>
        </p:spPr>
      </p:pic>
      <p:sp>
        <p:nvSpPr>
          <p:cNvPr id="5" name="Slide Number Placeholder 4">
            <a:extLst>
              <a:ext uri="{FF2B5EF4-FFF2-40B4-BE49-F238E27FC236}">
                <a16:creationId xmlns:a16="http://schemas.microsoft.com/office/drawing/2014/main" id="{8FD68A15-C25F-1C45-89D4-F9852FA8694D}"/>
              </a:ext>
            </a:extLst>
          </p:cNvPr>
          <p:cNvSpPr>
            <a:spLocks noGrp="1"/>
          </p:cNvSpPr>
          <p:nvPr>
            <p:ph type="sldNum" sz="quarter" idx="12"/>
          </p:nvPr>
        </p:nvSpPr>
        <p:spPr/>
        <p:txBody>
          <a:bodyPr/>
          <a:lstStyle/>
          <a:p>
            <a:fld id="{6D22F896-40B5-4ADD-8801-0D06FADFA095}" type="slidenum">
              <a:rPr lang="en-US" smtClean="0"/>
              <a:t>9</a:t>
            </a:fld>
            <a:endParaRPr lang="en-US"/>
          </a:p>
        </p:txBody>
      </p:sp>
      <p:sp>
        <p:nvSpPr>
          <p:cNvPr id="9" name="TextBox 8">
            <a:extLst>
              <a:ext uri="{FF2B5EF4-FFF2-40B4-BE49-F238E27FC236}">
                <a16:creationId xmlns:a16="http://schemas.microsoft.com/office/drawing/2014/main" id="{02011A1A-CA58-A640-9E86-DC10A32A9156}"/>
              </a:ext>
            </a:extLst>
          </p:cNvPr>
          <p:cNvSpPr txBox="1"/>
          <p:nvPr/>
        </p:nvSpPr>
        <p:spPr>
          <a:xfrm>
            <a:off x="1308779" y="6127167"/>
            <a:ext cx="9353086" cy="523220"/>
          </a:xfrm>
          <a:prstGeom prst="rect">
            <a:avLst/>
          </a:prstGeom>
          <a:noFill/>
        </p:spPr>
        <p:txBody>
          <a:bodyPr wrap="square" rtlCol="0">
            <a:spAutoFit/>
          </a:bodyPr>
          <a:lstStyle/>
          <a:p>
            <a:r>
              <a:rPr lang="en-US" sz="1400" dirty="0"/>
              <a:t>[1] X. Xu </a:t>
            </a:r>
            <a:r>
              <a:rPr lang="en-US" sz="1400" i="1" dirty="0"/>
              <a:t>et al.</a:t>
            </a:r>
            <a:r>
              <a:rPr lang="en-US" sz="1400" dirty="0"/>
              <a:t>, “A Taxonomy of Blockchain-Based Systems for Architecture Design,” in </a:t>
            </a:r>
            <a:r>
              <a:rPr lang="en-US" sz="1400" i="1" dirty="0"/>
              <a:t>2017 IEEE International Conference on Software Architecture (ICSA)</a:t>
            </a:r>
            <a:r>
              <a:rPr lang="en-US" sz="1400" dirty="0"/>
              <a:t>, 2017, pp. 243–252.</a:t>
            </a:r>
          </a:p>
        </p:txBody>
      </p:sp>
    </p:spTree>
    <p:extLst>
      <p:ext uri="{BB962C8B-B14F-4D97-AF65-F5344CB8AC3E}">
        <p14:creationId xmlns:p14="http://schemas.microsoft.com/office/powerpoint/2010/main" val="40526915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3095</TotalTime>
  <Words>3705</Words>
  <Application>Microsoft Macintosh PowerPoint</Application>
  <PresentationFormat>Widescreen</PresentationFormat>
  <Paragraphs>540</Paragraphs>
  <Slides>48</Slides>
  <Notes>0</Notes>
  <HiddenSlides>12</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Arial</vt:lpstr>
      <vt:lpstr>Calibri</vt:lpstr>
      <vt:lpstr>Courier New</vt:lpstr>
      <vt:lpstr>Tw Cen MT</vt:lpstr>
      <vt:lpstr>Circuit</vt:lpstr>
      <vt:lpstr>Comparison of underlying data structures for distributed ledgers</vt:lpstr>
      <vt:lpstr>Context</vt:lpstr>
      <vt:lpstr>Distributed Ledgers</vt:lpstr>
      <vt:lpstr>Research problem</vt:lpstr>
      <vt:lpstr>Research problem</vt:lpstr>
      <vt:lpstr>Research Goals</vt:lpstr>
      <vt:lpstr>Questions  What Can Blockchains Do?  What can't they do?</vt:lpstr>
      <vt:lpstr>State of the art – evaluation of blockchain</vt:lpstr>
      <vt:lpstr>State of the art – evaluation of blockchain</vt:lpstr>
      <vt:lpstr>Data Structure implementations</vt:lpstr>
      <vt:lpstr>Underlying Data Structures for Distributed Ledgers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Underlying Data Structures for Distributed Ledgers</vt:lpstr>
      <vt:lpstr>Underlying Data Structures for Distributed Ledgers</vt:lpstr>
      <vt:lpstr>PowerPoint Presentation</vt:lpstr>
      <vt:lpstr>PowerPoint Presentation</vt:lpstr>
      <vt:lpstr>Evaluation of Data Structures</vt:lpstr>
      <vt:lpstr>PowerPoint Presentation</vt:lpstr>
      <vt:lpstr>PowerPoint Presentation</vt:lpstr>
      <vt:lpstr>PowerPoint Presentation</vt:lpstr>
      <vt:lpstr>Evaluation of data structures</vt:lpstr>
      <vt:lpstr>PowerPoint Presentation</vt:lpstr>
      <vt:lpstr>Evaluation of data structures</vt:lpstr>
      <vt:lpstr>Relevance of Results</vt:lpstr>
      <vt:lpstr>Data structure Validation</vt:lpstr>
      <vt:lpstr>Qualitative evaluation</vt:lpstr>
      <vt:lpstr>Relevance of Results</vt:lpstr>
      <vt:lpstr>Relevance of Results</vt:lpstr>
      <vt:lpstr>Future Work</vt:lpstr>
      <vt:lpstr>Conclusions</vt:lpstr>
      <vt:lpstr>Agenda</vt:lpstr>
      <vt:lpstr>State of the art – evaluation of blockchain</vt:lpstr>
      <vt:lpstr>State of the art – evaluation of blockchain</vt:lpstr>
      <vt:lpstr>State of the art - evaluation of blockchain</vt:lpstr>
      <vt:lpstr>Go in a Nutshell</vt:lpstr>
      <vt:lpstr>Go in a nutshell</vt:lpstr>
      <vt:lpstr>P2p communication</vt:lpstr>
      <vt:lpstr>Underlying Data Structures for Distributed Ledgers</vt:lpstr>
      <vt:lpstr>Evaluation of data structures</vt:lpstr>
      <vt:lpstr>Evaluation of Data Structures</vt:lpstr>
      <vt:lpstr>Evaluation of data structures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Evaluación de Blockchain</dc:title>
  <dc:creator>Sebastian Sanchez Galiano</dc:creator>
  <cp:lastModifiedBy>Sebastian Sanchez Galiano</cp:lastModifiedBy>
  <cp:revision>346</cp:revision>
  <cp:lastPrinted>2018-11-27T23:38:49Z</cp:lastPrinted>
  <dcterms:created xsi:type="dcterms:W3CDTF">2018-09-09T23:13:17Z</dcterms:created>
  <dcterms:modified xsi:type="dcterms:W3CDTF">2019-05-08T15:07:18Z</dcterms:modified>
</cp:coreProperties>
</file>

<file path=docProps/thumbnail.jpeg>
</file>